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notesMasterIdLst>
    <p:notesMasterId r:id="rId45"/>
  </p:notesMasterIdLst>
  <p:sldIdLst>
    <p:sldId id="256" r:id="rId4"/>
    <p:sldId id="257" r:id="rId5"/>
    <p:sldId id="273" r:id="rId6"/>
    <p:sldId id="258" r:id="rId7"/>
    <p:sldId id="275" r:id="rId8"/>
    <p:sldId id="278" r:id="rId9"/>
    <p:sldId id="276" r:id="rId10"/>
    <p:sldId id="277" r:id="rId11"/>
    <p:sldId id="260" r:id="rId12"/>
    <p:sldId id="261" r:id="rId13"/>
    <p:sldId id="262" r:id="rId14"/>
    <p:sldId id="263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4" r:id="rId34"/>
    <p:sldId id="265" r:id="rId35"/>
    <p:sldId id="266" r:id="rId36"/>
    <p:sldId id="300" r:id="rId37"/>
    <p:sldId id="303" r:id="rId38"/>
    <p:sldId id="267" r:id="rId39"/>
    <p:sldId id="299" r:id="rId40"/>
    <p:sldId id="268" r:id="rId41"/>
    <p:sldId id="269" r:id="rId42"/>
    <p:sldId id="270" r:id="rId43"/>
    <p:sldId id="298" r:id="rId4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11AAB-36B6-F846-A9C8-E48ED53CADF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7393C-E195-ED47-8B49-E2F5FE485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43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D7BB1B-F104-5747-B1C4-7FDD55032697}" type="slidenum">
              <a:rPr lang="fr-FR" sz="1200"/>
              <a:pPr eaLnBrk="1" hangingPunct="1"/>
              <a:t>34</a:t>
            </a:fld>
            <a:endParaRPr lang="fr-FR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022138" y="-8340725"/>
            <a:ext cx="24044276" cy="180324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40363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fr-FR"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00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73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5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C545C96-2A41-475B-A99D-BA941882A02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92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167688" cy="13795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167688" cy="4475163"/>
          </a:xfrm>
        </p:spPr>
        <p:txBody>
          <a:bodyPr rtlCol="0"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8379621-6EFA-9F4F-9FAA-34E5CDF7D31E}" type="datetime6">
              <a:rPr lang="fr-FR"/>
              <a:pPr>
                <a:defRPr/>
              </a:pPr>
              <a:t>octobre 18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AFAE  16ème rencontre inter-académique NANTES / RENNES  15 janvier 2014  Comment apprennent les élèves ?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1ABF-6B94-8A47-8731-65F202986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4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66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699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95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32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9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14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78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83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606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32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758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388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C545C96-2A41-475B-A99D-BA941882A02D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6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AB22D8-1001-4B37-AC8D-C0B170AFDE02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55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0BD323-F2DA-4D87-B446-273D4DD8FA75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322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359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3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980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612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975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190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067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364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47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871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287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598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C545C96-2A41-475B-A99D-BA941882A02D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57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43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AB22D8-1001-4B37-AC8D-C0B170AFDE02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814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0BD323-F2DA-4D87-B446-273D4DD8FA75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77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27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76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3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0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4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C5E1-C951-6141-B342-CDF097D6DA90}" type="datetimeFigureOut">
              <a:rPr lang="fr-FR" smtClean="0"/>
              <a:t>06/10/18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A3C9-637B-524A-B3C5-57CFE98AD7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2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9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71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BE7C65-11F8-4239-BEE4-E9EBB26BC44F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06/10/18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5C050B-91DB-4ED2-849B-51032279AAB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50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dreamstime.com/photo-stock-judo-image6279970" TargetMode="External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dreamstime.com/photo-stock-judo-image6279970" TargetMode="External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dreamstime.com/photo-stock-judo-image6279970" TargetMode="External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dreamstime.com/photo-stock-judo-image6279970" TargetMode="External"/><Relationship Id="rId3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dreamstime.com/photos-stock-combat-de-judo-image2316563" TargetMode="External"/><Relationship Id="rId3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dreamstime.com/photos-stock-combat-de-judo-image2316563" TargetMode="External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fr.dreamstime.com/photos-stock-combat-de-judo-image2316563" TargetMode="Externa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dreamstime.com/photographie-stock-libre-de-droits-judo-championship-image12004517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CRESCERE CON IL JUDO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Gilles Bui-Xuân</a:t>
            </a:r>
          </a:p>
          <a:p>
            <a:r>
              <a:rPr lang="fr-FR" dirty="0" smtClean="0"/>
              <a:t>Professeur émérite</a:t>
            </a:r>
          </a:p>
          <a:p>
            <a:r>
              <a:rPr lang="fr-FR" dirty="0" smtClean="0"/>
              <a:t>Université d’Artois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41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</a:t>
            </a:r>
            <a:r>
              <a:rPr lang="fr-FR" dirty="0" err="1" smtClean="0"/>
              <a:t>senso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judo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Sensazioni</a:t>
            </a:r>
            <a:endParaRPr lang="fr-FR" dirty="0" smtClean="0"/>
          </a:p>
          <a:p>
            <a:r>
              <a:rPr lang="fr-FR" dirty="0" err="1" smtClean="0"/>
              <a:t>Direzioni</a:t>
            </a:r>
            <a:endParaRPr lang="fr-FR" dirty="0" smtClean="0"/>
          </a:p>
          <a:p>
            <a:r>
              <a:rPr lang="fr-FR" dirty="0" err="1" smtClean="0"/>
              <a:t>Significati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64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Crescere</a:t>
            </a:r>
            <a:r>
              <a:rPr lang="fr-FR" dirty="0" smtClean="0"/>
              <a:t> in </a:t>
            </a:r>
            <a:r>
              <a:rPr lang="fr-FR" dirty="0" err="1" smtClean="0"/>
              <a:t>esperienza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 = M q</a:t>
            </a:r>
            <a:r>
              <a:rPr lang="fr-FR" baseline="30000" dirty="0" smtClean="0"/>
              <a:t>2</a:t>
            </a:r>
          </a:p>
          <a:p>
            <a:endParaRPr lang="fr-FR" baseline="30000" dirty="0"/>
          </a:p>
          <a:p>
            <a:r>
              <a:rPr lang="fr-FR" dirty="0" err="1" smtClean="0"/>
              <a:t>Esperienza</a:t>
            </a:r>
            <a:r>
              <a:rPr lang="fr-FR" dirty="0" smtClean="0"/>
              <a:t> = </a:t>
            </a:r>
            <a:r>
              <a:rPr lang="fr-FR" dirty="0" err="1" smtClean="0"/>
              <a:t>Mobilizzazione</a:t>
            </a:r>
            <a:r>
              <a:rPr lang="fr-FR" dirty="0" smtClean="0"/>
              <a:t> X </a:t>
            </a:r>
            <a:r>
              <a:rPr lang="fr-FR" dirty="0" err="1" smtClean="0"/>
              <a:t>quantità</a:t>
            </a:r>
            <a:r>
              <a:rPr lang="fr-FR" dirty="0" smtClean="0"/>
              <a:t> X </a:t>
            </a:r>
            <a:r>
              <a:rPr lang="fr-FR" dirty="0" err="1" smtClean="0"/>
              <a:t>qualità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Che </a:t>
            </a:r>
            <a:r>
              <a:rPr lang="fr-FR" dirty="0" err="1" smtClean="0"/>
              <a:t>cos’é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dirige la </a:t>
            </a:r>
            <a:r>
              <a:rPr lang="fr-FR" dirty="0" err="1" smtClean="0"/>
              <a:t>mobilizzazione</a:t>
            </a:r>
            <a:r>
              <a:rPr lang="fr-FR" dirty="0" smtClean="0"/>
              <a:t> ? Lo </a:t>
            </a:r>
            <a:r>
              <a:rPr lang="fr-FR" dirty="0" err="1" smtClean="0"/>
              <a:t>spirito</a:t>
            </a:r>
            <a:r>
              <a:rPr lang="fr-FR" dirty="0" smtClean="0"/>
              <a:t> o il </a:t>
            </a:r>
            <a:r>
              <a:rPr lang="fr-FR" dirty="0" err="1" smtClean="0"/>
              <a:t>cuore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09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Prevalenze</a:t>
            </a:r>
            <a:r>
              <a:rPr lang="fr-FR" dirty="0" smtClean="0"/>
              <a:t> conative e </a:t>
            </a:r>
            <a:r>
              <a:rPr lang="fr-FR" dirty="0" err="1" smtClean="0"/>
              <a:t>cambiamento</a:t>
            </a:r>
            <a:r>
              <a:rPr lang="fr-FR" dirty="0" smtClean="0"/>
              <a:t> di </a:t>
            </a:r>
            <a:r>
              <a:rPr lang="fr-FR" dirty="0" err="1" smtClean="0"/>
              <a:t>senso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Vedere</a:t>
            </a:r>
            <a:r>
              <a:rPr lang="fr-FR" dirty="0" smtClean="0"/>
              <a:t> </a:t>
            </a:r>
            <a:r>
              <a:rPr lang="fr-FR" dirty="0" err="1" smtClean="0"/>
              <a:t>schemi</a:t>
            </a:r>
            <a:r>
              <a:rPr lang="fr-FR" dirty="0" smtClean="0"/>
              <a:t> </a:t>
            </a:r>
            <a:r>
              <a:rPr lang="fr-FR" dirty="0" err="1" smtClean="0"/>
              <a:t>dinamici</a:t>
            </a:r>
            <a:endParaRPr lang="fr-FR" dirty="0" smtClean="0"/>
          </a:p>
          <a:p>
            <a:r>
              <a:rPr lang="fr-FR" dirty="0" smtClean="0"/>
              <a:t>L’</a:t>
            </a:r>
            <a:r>
              <a:rPr lang="fr-FR" dirty="0" err="1" smtClean="0"/>
              <a:t>accumulo</a:t>
            </a:r>
            <a:r>
              <a:rPr lang="fr-FR" dirty="0" smtClean="0"/>
              <a:t> d’</a:t>
            </a:r>
            <a:r>
              <a:rPr lang="fr-FR" dirty="0" err="1" smtClean="0"/>
              <a:t>esperienza</a:t>
            </a:r>
            <a:r>
              <a:rPr lang="fr-FR" dirty="0" smtClean="0"/>
              <a:t> </a:t>
            </a:r>
            <a:r>
              <a:rPr lang="fr-FR" dirty="0" err="1" smtClean="0"/>
              <a:t>quantitativa</a:t>
            </a:r>
            <a:r>
              <a:rPr lang="fr-FR" dirty="0" smtClean="0"/>
              <a:t> </a:t>
            </a:r>
            <a:r>
              <a:rPr lang="fr-FR" dirty="0" err="1" smtClean="0"/>
              <a:t>puo</a:t>
            </a:r>
            <a:r>
              <a:rPr lang="fr-FR" dirty="0" smtClean="0"/>
              <a:t>’ </a:t>
            </a:r>
            <a:r>
              <a:rPr lang="fr-FR" dirty="0" err="1" smtClean="0"/>
              <a:t>provocare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modifica</a:t>
            </a:r>
            <a:r>
              <a:rPr lang="fr-FR" dirty="0" smtClean="0"/>
              <a:t> </a:t>
            </a:r>
            <a:r>
              <a:rPr lang="fr-FR" dirty="0" err="1" smtClean="0"/>
              <a:t>qualitativa</a:t>
            </a:r>
            <a:r>
              <a:rPr lang="fr-FR" dirty="0" smtClean="0"/>
              <a:t>, e </a:t>
            </a:r>
            <a:r>
              <a:rPr lang="fr-FR" dirty="0" err="1" smtClean="0"/>
              <a:t>quindi</a:t>
            </a:r>
            <a:r>
              <a:rPr lang="fr-FR" dirty="0" smtClean="0"/>
              <a:t> un </a:t>
            </a:r>
            <a:r>
              <a:rPr lang="fr-FR" dirty="0" err="1" smtClean="0"/>
              <a:t>cambiamento</a:t>
            </a:r>
            <a:r>
              <a:rPr lang="fr-FR" dirty="0" smtClean="0"/>
              <a:t> di </a:t>
            </a:r>
            <a:r>
              <a:rPr lang="fr-FR" dirty="0" err="1" smtClean="0"/>
              <a:t>senso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6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47813" y="5300663"/>
            <a:ext cx="576262" cy="504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492500" y="4581525"/>
            <a:ext cx="56515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933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-2597729">
            <a:off x="600075" y="4508500"/>
            <a:ext cx="1944688" cy="647700"/>
          </a:xfrm>
          <a:prstGeom prst="leftArrow">
            <a:avLst>
              <a:gd name="adj1" fmla="val 50000"/>
              <a:gd name="adj2" fmla="val 7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93542" y="6047906"/>
            <a:ext cx="4646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1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emozionale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pic>
        <p:nvPicPr>
          <p:cNvPr id="11" name="Picture 7" descr="021214_entrainement_petit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2571768" cy="1929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80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76375" y="5229225"/>
            <a:ext cx="793750" cy="6492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635375" y="4581525"/>
            <a:ext cx="5508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860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rot="-2597729">
            <a:off x="528638" y="4437063"/>
            <a:ext cx="1944687" cy="647700"/>
          </a:xfrm>
          <a:prstGeom prst="leftArrow">
            <a:avLst>
              <a:gd name="adj1" fmla="val 50000"/>
              <a:gd name="adj2" fmla="val 7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2" name="Picture 7" descr="021214_entrainement_petit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00240"/>
            <a:ext cx="2666991" cy="2000827"/>
          </a:xfrm>
          <a:prstGeom prst="rect">
            <a:avLst/>
          </a:prstGeom>
          <a:noFill/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993542" y="6047906"/>
            <a:ext cx="4646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1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emozionale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3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476375" y="5084763"/>
            <a:ext cx="936625" cy="7921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7163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-2597729">
            <a:off x="528638" y="4294188"/>
            <a:ext cx="1944687" cy="647700"/>
          </a:xfrm>
          <a:prstGeom prst="leftArrow">
            <a:avLst>
              <a:gd name="adj1" fmla="val 50000"/>
              <a:gd name="adj2" fmla="val 7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1" name="Picture 7" descr="021214_entrainement_petit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762214" cy="2072265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93542" y="6047906"/>
            <a:ext cx="4646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1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emozionale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0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476375" y="5013325"/>
            <a:ext cx="935038" cy="8651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644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rot="-2597729">
            <a:off x="528638" y="4222750"/>
            <a:ext cx="1944687" cy="647700"/>
          </a:xfrm>
          <a:prstGeom prst="leftArrow">
            <a:avLst>
              <a:gd name="adj1" fmla="val 50000"/>
              <a:gd name="adj2" fmla="val 7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1" name="Picture 7" descr="021214_entrainement_petit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26"/>
            <a:ext cx="2857488" cy="2143742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93542" y="6047906"/>
            <a:ext cx="4646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1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emozionale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5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76375" y="4868863"/>
            <a:ext cx="1008063" cy="10080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 rot="-2597729">
            <a:off x="401638" y="4030663"/>
            <a:ext cx="1944687" cy="647700"/>
          </a:xfrm>
          <a:prstGeom prst="leftArrow">
            <a:avLst>
              <a:gd name="adj1" fmla="val 50000"/>
              <a:gd name="adj2" fmla="val 7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1" name="Picture 5" descr="mery02_gera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43074"/>
            <a:ext cx="2952739" cy="2214554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93542" y="6047906"/>
            <a:ext cx="4646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1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emozionale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76375" y="4797425"/>
            <a:ext cx="1223963" cy="10795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4211638" y="6092825"/>
            <a:ext cx="45037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2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funzionale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643188" y="3000375"/>
            <a:ext cx="2447925" cy="503238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1" name="Picture 8" descr="uki_go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497" y="4071942"/>
            <a:ext cx="2311136" cy="173812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34024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76375" y="4797425"/>
            <a:ext cx="1368425" cy="10795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64664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 2 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funzionale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3000375" y="2925763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folHlink"/>
              </a:solidFill>
              <a:latin typeface="Century Schoolbook" pitchFamily="18" charset="0"/>
            </a:endParaRPr>
          </a:p>
        </p:txBody>
      </p:sp>
      <p:pic>
        <p:nvPicPr>
          <p:cNvPr id="11" name="Picture 8" descr="uki_go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43372" y="3911944"/>
            <a:ext cx="2428892" cy="182668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6017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MODI DI CRESCERE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Nessuno</a:t>
            </a:r>
            <a:r>
              <a:rPr lang="fr-FR" dirty="0" smtClean="0"/>
              <a:t> distingue </a:t>
            </a:r>
            <a:r>
              <a:rPr lang="fr-FR" dirty="0" err="1" smtClean="0"/>
              <a:t>chiaramente</a:t>
            </a:r>
            <a:r>
              <a:rPr lang="fr-FR" dirty="0" smtClean="0"/>
              <a:t> </a:t>
            </a:r>
            <a:r>
              <a:rPr lang="fr-FR" dirty="0" err="1" smtClean="0"/>
              <a:t>tre</a:t>
            </a:r>
            <a:r>
              <a:rPr lang="fr-FR" dirty="0" smtClean="0"/>
              <a:t> </a:t>
            </a:r>
            <a:r>
              <a:rPr lang="fr-FR" dirty="0" err="1" smtClean="0"/>
              <a:t>termini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Lo </a:t>
            </a:r>
            <a:r>
              <a:rPr lang="fr-FR" dirty="0" err="1" smtClean="0"/>
              <a:t>sviluppo</a:t>
            </a:r>
            <a:endParaRPr lang="fr-FR" dirty="0" smtClean="0"/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apprendimento</a:t>
            </a:r>
            <a:endParaRPr lang="fr-FR" dirty="0" smtClean="0"/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educazione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2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uki_go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3786190"/>
            <a:ext cx="2691094" cy="2023872"/>
          </a:xfrm>
          <a:prstGeom prst="rect">
            <a:avLst/>
          </a:prstGeom>
          <a:noFill/>
          <a:ln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476375" y="4724400"/>
            <a:ext cx="1728788" cy="11525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64664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 2 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funzionale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429000" y="2857500"/>
            <a:ext cx="2447925" cy="503238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uki_go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7751" y="3500438"/>
            <a:ext cx="3071051" cy="2309624"/>
          </a:xfrm>
          <a:prstGeom prst="rect">
            <a:avLst/>
          </a:prstGeom>
          <a:noFill/>
          <a:ln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76375" y="4652963"/>
            <a:ext cx="2087563" cy="122396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211638" y="6073561"/>
            <a:ext cx="47895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 2 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funzionale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3714750" y="2714625"/>
            <a:ext cx="2447925" cy="503238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uki_gos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14941" y="3286124"/>
            <a:ext cx="3451009" cy="2595376"/>
          </a:xfrm>
          <a:prstGeom prst="rect">
            <a:avLst/>
          </a:prstGeom>
          <a:noFill/>
          <a:ln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476375" y="4581525"/>
            <a:ext cx="2447925" cy="1295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latin typeface="Times New Roman" pitchFamily="18" charset="0"/>
              </a:rPr>
              <a:t>FONCTIONS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71808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 2 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funzionale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3857625" y="2571750"/>
            <a:ext cx="2447925" cy="503238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3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76375" y="4292600"/>
            <a:ext cx="2376488" cy="15843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646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3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tecnica</a:t>
            </a: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 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36874" name="AutoShape 11"/>
          <p:cNvSpPr>
            <a:spLocks noChangeArrowheads="1"/>
          </p:cNvSpPr>
          <p:nvPr/>
        </p:nvSpPr>
        <p:spPr bwMode="auto">
          <a:xfrm rot="-5400000">
            <a:off x="1099344" y="2186782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34818" name="Picture 2" descr="http://thumbs.dreamstime.com/thumbimg_308/12205444599iunz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14488"/>
            <a:ext cx="104775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96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476375" y="3933825"/>
            <a:ext cx="2376488" cy="19431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7895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 3 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tecnica</a:t>
            </a: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 rot="-5400000">
            <a:off x="1099344" y="1901032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1" name="Picture 2" descr="http://thumbs.dreamstime.com/thumbimg_308/12205444599iunz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7" y="1571612"/>
            <a:ext cx="1168645" cy="1381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71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76375" y="3284538"/>
            <a:ext cx="2376488" cy="25923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143372" y="6195160"/>
            <a:ext cx="464664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 3 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tecnica</a:t>
            </a: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 rot="-5400000">
            <a:off x="1099344" y="1667669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1" name="Picture 2" descr="http://thumbs.dreamstime.com/thumbimg_308/12205444599iunz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33057"/>
            <a:ext cx="1285884" cy="1519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08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76375" y="2781300"/>
            <a:ext cx="2376488" cy="30956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5752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 3 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tecnica</a:t>
            </a: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-5400000">
            <a:off x="1099344" y="1543844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11" name="Picture 2" descr="http://thumbs.dreamstime.com/thumbimg_308/12205444599iunz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64203"/>
            <a:ext cx="1428760" cy="1688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18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476375" y="3213100"/>
            <a:ext cx="2736850" cy="26638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932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4: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contestuale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 rot="-5400000">
            <a:off x="1885156" y="2115344"/>
            <a:ext cx="2447925" cy="503238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4286250" y="3500438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30722" name="Picture 2" descr="http://thumbs.dreamstime.com/thumbimg_142/1177591678Cgit4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5" y="2714620"/>
            <a:ext cx="1250157" cy="83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22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476375" y="2997200"/>
            <a:ext cx="3240088" cy="28797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211638" y="6092825"/>
            <a:ext cx="464664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4: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contestuale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-5400000">
            <a:off x="1885156" y="2043907"/>
            <a:ext cx="2447925" cy="503238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4643438" y="3357563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29698" name="Picture 2" descr="http://thumbs.dreamstime.com/thumbimg_142/1177591678Cgit4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285992"/>
            <a:ext cx="1571628" cy="1047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96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76375" y="2349500"/>
            <a:ext cx="4751388" cy="35274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000625" y="3214688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4211638" y="6092825"/>
            <a:ext cx="478951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F72717"/>
                </a:solidFill>
                <a:latin typeface="Times New Roman" pitchFamily="18" charset="0"/>
              </a:rPr>
              <a:t>TAPPA 4: </a:t>
            </a:r>
            <a:r>
              <a:rPr lang="fr-FR" sz="3200" b="1" dirty="0" err="1">
                <a:solidFill>
                  <a:srgbClr val="F72717"/>
                </a:solidFill>
                <a:latin typeface="Times New Roman" pitchFamily="18" charset="0"/>
              </a:rPr>
              <a:t>contestuale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sp>
        <p:nvSpPr>
          <p:cNvPr id="43019" name="AutoShape 12"/>
          <p:cNvSpPr>
            <a:spLocks noChangeArrowheads="1"/>
          </p:cNvSpPr>
          <p:nvPr/>
        </p:nvSpPr>
        <p:spPr bwMode="auto">
          <a:xfrm rot="-5400000">
            <a:off x="1870869" y="1664494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pic>
        <p:nvPicPr>
          <p:cNvPr id="28674" name="Picture 2" descr="http://thumbs.dreamstime.com/thumbimg_142/1177591678Cgit4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62107"/>
            <a:ext cx="2286016" cy="1524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16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Modello</a:t>
            </a:r>
            <a:r>
              <a:rPr lang="fr-FR" dirty="0" smtClean="0"/>
              <a:t> </a:t>
            </a:r>
            <a:r>
              <a:rPr lang="fr-FR" dirty="0" err="1" smtClean="0"/>
              <a:t>conativo</a:t>
            </a:r>
            <a:endParaRPr lang="fr-FR" dirty="0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924300" y="18446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>
            <a:off x="1476375" y="4149725"/>
            <a:ext cx="24479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3924300" y="41497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3276600" y="1447800"/>
            <a:ext cx="3384550" cy="1728788"/>
          </a:xfrm>
          <a:prstGeom prst="wedgeRectCallout">
            <a:avLst>
              <a:gd name="adj1" fmla="val -33116"/>
              <a:gd name="adj2" fmla="val 70111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 b="1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 sz="2000" b="1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0" y="4076700"/>
            <a:ext cx="2411413" cy="1728788"/>
          </a:xfrm>
          <a:prstGeom prst="wedgeRectCallout">
            <a:avLst>
              <a:gd name="adj1" fmla="val 13370"/>
              <a:gd name="adj2" fmla="val 67264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 b="1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 sz="2000" b="1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6324600" y="3429000"/>
            <a:ext cx="2447925" cy="1728788"/>
          </a:xfrm>
          <a:prstGeom prst="wedgeRectCallout">
            <a:avLst>
              <a:gd name="adj1" fmla="val -83722"/>
              <a:gd name="adj2" fmla="val -8218"/>
            </a:avLst>
          </a:prstGeom>
          <a:solidFill>
            <a:srgbClr val="8EB4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fr-FR">
              <a:solidFill>
                <a:srgbClr val="000000"/>
              </a:solidFill>
              <a:latin typeface="Century Schoolbook" pitchFamily="18" charset="0"/>
            </a:endParaRPr>
          </a:p>
          <a:p>
            <a:pPr algn="ctr"/>
            <a:endParaRPr lang="fr-FR" sz="2000" b="1">
              <a:latin typeface="Century Schoolbook" pitchFamily="18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59113" y="364490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VITTORIA</a:t>
            </a:r>
            <a:endParaRPr lang="fr-FR" b="1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59113" y="39338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COMPONENTI</a:t>
            </a:r>
            <a:endParaRPr lang="fr-FR" b="1" dirty="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59113" y="422116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MIGLIORA</a:t>
            </a:r>
            <a:endParaRPr lang="fr-FR" b="1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059113" y="458152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VALORI</a:t>
            </a:r>
            <a:endParaRPr lang="fr-FR" b="1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059113" y="49418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TEMPORALITA’</a:t>
            </a:r>
            <a:endParaRPr lang="fr-FR" b="1" dirty="0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810000" y="2133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Century Schoolbook" pitchFamily="18" charset="0"/>
              </a:rPr>
              <a:t>APPRENDIMENTO</a:t>
            </a:r>
            <a:endParaRPr lang="fr-FR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810000" y="1524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00000"/>
                </a:solidFill>
                <a:latin typeface="Century Schoolbook" pitchFamily="18" charset="0"/>
              </a:rPr>
              <a:t>CONFORMITA’</a:t>
            </a:r>
            <a:endParaRPr lang="fr-FR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886200" y="1828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0000"/>
                </a:solidFill>
                <a:latin typeface="Century Schoolbook" pitchFamily="18" charset="0"/>
              </a:rPr>
              <a:t>SAPER-FARE</a:t>
            </a:r>
            <a:endParaRPr lang="fr-FR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95800" y="2438400"/>
            <a:ext cx="1005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entury Schoolbook" pitchFamily="18" charset="0"/>
              </a:rPr>
              <a:t>BELLO</a:t>
            </a:r>
            <a:endParaRPr lang="fr-FR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419600" y="2743200"/>
            <a:ext cx="15095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Century Schoolbook" pitchFamily="18" charset="0"/>
              </a:rPr>
              <a:t>PASSATO</a:t>
            </a:r>
            <a:endParaRPr lang="fr-FR" sz="20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62000" y="4114800"/>
            <a:ext cx="1163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entury Schoolbook" pitchFamily="18" charset="0"/>
              </a:rPr>
              <a:t>MISURA</a:t>
            </a:r>
            <a:endParaRPr lang="fr-FR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33400" y="4419600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entury Schoolbook" pitchFamily="18" charset="0"/>
              </a:rPr>
              <a:t>STRUTTURA</a:t>
            </a:r>
            <a:endParaRPr lang="fr-FR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533400" y="4724400"/>
            <a:ext cx="2242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entury Schoolbook" pitchFamily="18" charset="0"/>
              </a:rPr>
              <a:t>SVILUPPO</a:t>
            </a:r>
            <a:endParaRPr lang="fr-FR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38200" y="5029200"/>
            <a:ext cx="1005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entury Schoolbook" pitchFamily="18" charset="0"/>
              </a:rPr>
              <a:t>FORTE</a:t>
            </a:r>
            <a:endParaRPr lang="fr-FR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09600" y="5410200"/>
            <a:ext cx="1742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Century Schoolbook" pitchFamily="18" charset="0"/>
              </a:rPr>
              <a:t>PRESENTE</a:t>
            </a:r>
            <a:endParaRPr lang="fr-FR" sz="20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010400" y="4724400"/>
            <a:ext cx="1405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Century Schoolbook" pitchFamily="18" charset="0"/>
              </a:rPr>
              <a:t>FUTURO</a:t>
            </a:r>
            <a:endParaRPr lang="fr-FR" sz="2000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7162800" y="4419600"/>
            <a:ext cx="864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entury Schoolbook" pitchFamily="18" charset="0"/>
              </a:rPr>
              <a:t>VERO</a:t>
            </a:r>
            <a:endParaRPr lang="fr-FR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781800" y="4038600"/>
            <a:ext cx="19152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entury Schoolbook" pitchFamily="18" charset="0"/>
              </a:rPr>
              <a:t>EDUCAZIONE</a:t>
            </a:r>
            <a:endParaRPr lang="fr-FR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6477000" y="3733800"/>
            <a:ext cx="2218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entury Schoolbook" pitchFamily="18" charset="0"/>
              </a:rPr>
              <a:t>FUNZIONALITA’</a:t>
            </a:r>
            <a:endParaRPr lang="fr-FR" b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7162800" y="3429000"/>
            <a:ext cx="1668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entury Schoolbook" pitchFamily="18" charset="0"/>
              </a:rPr>
              <a:t>PUNTEGGIO</a:t>
            </a:r>
            <a:endParaRPr lang="fr-FR" dirty="0">
              <a:solidFill>
                <a:srgbClr val="00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71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6" grpId="0" autoUpdateAnimBg="0"/>
      <p:bldP spid="10257" grpId="0" autoUpdateAnimBg="0"/>
      <p:bldP spid="10258" grpId="0" autoUpdateAnimBg="0"/>
      <p:bldP spid="10260" grpId="0" autoUpdateAnimBg="0"/>
      <p:bldP spid="10261" grpId="0" autoUpdateAnimBg="0"/>
      <p:bldP spid="10262" grpId="0" autoUpdateAnimBg="0"/>
      <p:bldP spid="10263" grpId="0" autoUpdateAnimBg="0"/>
      <p:bldP spid="10264" grpId="0" autoUpdateAnimBg="0"/>
      <p:bldP spid="10265" grpId="0" autoUpdateAnimBg="0"/>
      <p:bldP spid="10266" grpId="0" autoUpdateAnimBg="0"/>
      <p:bldP spid="10267" grpId="0" autoUpdateAnimBg="0"/>
      <p:bldP spid="10268" grpId="0" autoUpdateAnimBg="0"/>
      <p:bldP spid="10269" grpId="0" autoUpdateAnimBg="0"/>
      <p:bldP spid="10270" grpId="0" autoUpdateAnimBg="0"/>
      <p:bldP spid="1027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476375" y="1989138"/>
            <a:ext cx="5040313" cy="38877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708400" y="4581525"/>
            <a:ext cx="5435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2771775" y="0"/>
            <a:ext cx="0" cy="35004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79388" y="6381750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STRUCTURE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TECHNIQUE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877050" y="38608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latin typeface="Times New Roman" pitchFamily="18" charset="0"/>
              </a:rPr>
              <a:t>FONCTIONS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4356100" y="3789363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rgbClr val="F727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 rot="-5400000">
            <a:off x="1956594" y="1686719"/>
            <a:ext cx="2447925" cy="503237"/>
          </a:xfrm>
          <a:prstGeom prst="rightArrow">
            <a:avLst>
              <a:gd name="adj1" fmla="val 50000"/>
              <a:gd name="adj2" fmla="val 121609"/>
            </a:avLst>
          </a:prstGeom>
          <a:solidFill>
            <a:srgbClr val="F727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 rot="-2597729">
            <a:off x="1258888" y="5300663"/>
            <a:ext cx="1944687" cy="647700"/>
          </a:xfrm>
          <a:prstGeom prst="leftArrow">
            <a:avLst>
              <a:gd name="adj1" fmla="val 50000"/>
              <a:gd name="adj2" fmla="val 75061"/>
            </a:avLst>
          </a:prstGeom>
          <a:solidFill>
            <a:srgbClr val="F727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entury Schoolbook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211638" y="6092825"/>
            <a:ext cx="471808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rgbClr val="F72717"/>
                </a:solidFill>
                <a:latin typeface="Times New Roman" pitchFamily="18" charset="0"/>
              </a:rPr>
              <a:t>TAPPA  5 : </a:t>
            </a:r>
            <a:r>
              <a:rPr lang="fr-FR" sz="3200" b="1" dirty="0" err="1" smtClean="0">
                <a:solidFill>
                  <a:srgbClr val="F72717"/>
                </a:solidFill>
                <a:latin typeface="Times New Roman" pitchFamily="18" charset="0"/>
              </a:rPr>
              <a:t>esperto</a:t>
            </a:r>
            <a:endParaRPr lang="fr-FR" sz="3200" b="1" dirty="0">
              <a:solidFill>
                <a:srgbClr val="F72717"/>
              </a:solidFill>
              <a:latin typeface="Times New Roman" pitchFamily="18" charset="0"/>
            </a:endParaRPr>
          </a:p>
        </p:txBody>
      </p:sp>
      <p:pic>
        <p:nvPicPr>
          <p:cNvPr id="27652" name="Picture 4" descr="25° International Judo Tournament Tre Torri Image édit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3143272" cy="2294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00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Antonio </a:t>
            </a:r>
            <a:r>
              <a:rPr lang="fr-FR" dirty="0" err="1" smtClean="0"/>
              <a:t>Damasio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Professore</a:t>
            </a:r>
            <a:r>
              <a:rPr lang="fr-FR" dirty="0" smtClean="0"/>
              <a:t> in </a:t>
            </a:r>
            <a:r>
              <a:rPr lang="fr-FR" dirty="0" err="1" smtClean="0"/>
              <a:t>neuroscienze</a:t>
            </a:r>
            <a:endParaRPr lang="fr-FR" dirty="0" smtClean="0"/>
          </a:p>
          <a:p>
            <a:r>
              <a:rPr lang="fr-FR" dirty="0" smtClean="0"/>
              <a:t>Ultimo libro : « l’</a:t>
            </a:r>
            <a:r>
              <a:rPr lang="fr-FR" dirty="0" err="1" smtClean="0"/>
              <a:t>ordine</a:t>
            </a:r>
            <a:r>
              <a:rPr lang="fr-FR" dirty="0" smtClean="0"/>
              <a:t> </a:t>
            </a:r>
            <a:r>
              <a:rPr lang="fr-FR" dirty="0" err="1" smtClean="0"/>
              <a:t>strano</a:t>
            </a:r>
            <a:r>
              <a:rPr lang="fr-FR" dirty="0" smtClean="0"/>
              <a:t> delle </a:t>
            </a:r>
            <a:r>
              <a:rPr lang="fr-FR" dirty="0" err="1" smtClean="0"/>
              <a:t>cose</a:t>
            </a:r>
            <a:r>
              <a:rPr lang="fr-FR" dirty="0" smtClean="0"/>
              <a:t> »</a:t>
            </a:r>
          </a:p>
          <a:p>
            <a:pPr lvl="1"/>
            <a:r>
              <a:rPr lang="fr-FR" dirty="0" smtClean="0"/>
              <a:t>Le </a:t>
            </a:r>
            <a:r>
              <a:rPr lang="fr-FR" dirty="0" err="1" smtClean="0"/>
              <a:t>emozioni</a:t>
            </a:r>
            <a:r>
              <a:rPr lang="fr-FR" dirty="0" smtClean="0"/>
              <a:t> e i </a:t>
            </a:r>
            <a:r>
              <a:rPr lang="fr-FR" dirty="0" err="1" smtClean="0"/>
              <a:t>sentimenti</a:t>
            </a:r>
            <a:r>
              <a:rPr lang="fr-FR" dirty="0" smtClean="0"/>
              <a:t> sono </a:t>
            </a:r>
            <a:r>
              <a:rPr lang="fr-FR" dirty="0" err="1" smtClean="0"/>
              <a:t>all’origine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vita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esseri</a:t>
            </a:r>
            <a:r>
              <a:rPr lang="fr-FR" dirty="0" smtClean="0"/>
              <a:t> </a:t>
            </a:r>
            <a:r>
              <a:rPr lang="fr-FR" dirty="0" err="1" smtClean="0"/>
              <a:t>complessi</a:t>
            </a:r>
            <a:endParaRPr lang="fr-FR" dirty="0" smtClean="0"/>
          </a:p>
          <a:p>
            <a:pPr lvl="1"/>
            <a:r>
              <a:rPr lang="fr-FR" dirty="0"/>
              <a:t>I</a:t>
            </a:r>
            <a:r>
              <a:rPr lang="fr-FR" dirty="0" smtClean="0"/>
              <a:t> </a:t>
            </a:r>
            <a:r>
              <a:rPr lang="fr-FR" dirty="0" err="1" smtClean="0"/>
              <a:t>sentimenti</a:t>
            </a:r>
            <a:r>
              <a:rPr lang="fr-FR" dirty="0" smtClean="0"/>
              <a:t> (</a:t>
            </a:r>
            <a:r>
              <a:rPr lang="fr-FR" dirty="0" err="1" smtClean="0"/>
              <a:t>paura</a:t>
            </a:r>
            <a:r>
              <a:rPr lang="fr-FR" dirty="0" smtClean="0"/>
              <a:t>, </a:t>
            </a:r>
            <a:r>
              <a:rPr lang="fr-FR" dirty="0" err="1" smtClean="0"/>
              <a:t>gioia</a:t>
            </a:r>
            <a:r>
              <a:rPr lang="fr-FR" dirty="0" smtClean="0"/>
              <a:t>, </a:t>
            </a:r>
            <a:r>
              <a:rPr lang="fr-FR" dirty="0" err="1" smtClean="0"/>
              <a:t>piacere</a:t>
            </a:r>
            <a:r>
              <a:rPr lang="mr-IN" dirty="0" smtClean="0"/>
              <a:t>…</a:t>
            </a:r>
            <a:r>
              <a:rPr lang="fr-FR" dirty="0" smtClean="0"/>
              <a:t>) </a:t>
            </a:r>
            <a:r>
              <a:rPr lang="fr-FR" dirty="0" err="1" smtClean="0"/>
              <a:t>all’origine</a:t>
            </a:r>
            <a:r>
              <a:rPr lang="fr-FR" dirty="0" smtClean="0"/>
              <a:t> </a:t>
            </a:r>
            <a:r>
              <a:rPr lang="fr-FR" dirty="0" err="1" smtClean="0"/>
              <a:t>dell’azione</a:t>
            </a:r>
            <a:endParaRPr lang="fr-FR" dirty="0" smtClean="0"/>
          </a:p>
          <a:p>
            <a:pPr lvl="1"/>
            <a:r>
              <a:rPr lang="fr-FR" dirty="0"/>
              <a:t>I </a:t>
            </a:r>
            <a:r>
              <a:rPr lang="fr-FR" dirty="0" err="1"/>
              <a:t>sentimenti</a:t>
            </a:r>
            <a:r>
              <a:rPr lang="fr-FR" dirty="0"/>
              <a:t> </a:t>
            </a:r>
            <a:r>
              <a:rPr lang="fr-FR" dirty="0" smtClean="0"/>
              <a:t>sono </a:t>
            </a:r>
            <a:r>
              <a:rPr lang="fr-FR" dirty="0" err="1" smtClean="0"/>
              <a:t>all’origine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smtClean="0"/>
              <a:t>cultura</a:t>
            </a:r>
            <a:endParaRPr lang="fr-FR" dirty="0" smtClean="0"/>
          </a:p>
          <a:p>
            <a:pPr lvl="1"/>
            <a:r>
              <a:rPr lang="fr-FR" dirty="0" err="1" smtClean="0"/>
              <a:t>Secondo</a:t>
            </a:r>
            <a:r>
              <a:rPr lang="fr-FR" dirty="0" smtClean="0"/>
              <a:t> un </a:t>
            </a:r>
            <a:r>
              <a:rPr lang="fr-FR" dirty="0" err="1" smtClean="0"/>
              <a:t>principio</a:t>
            </a:r>
            <a:r>
              <a:rPr lang="fr-FR" dirty="0" smtClean="0"/>
              <a:t> : l’</a:t>
            </a:r>
            <a:r>
              <a:rPr lang="fr-FR" dirty="0" err="1" smtClean="0"/>
              <a:t>omeostasia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08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omeostasia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Constanti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mezzo </a:t>
            </a:r>
            <a:r>
              <a:rPr lang="fr-FR" dirty="0" err="1" smtClean="0"/>
              <a:t>interiore</a:t>
            </a:r>
            <a:r>
              <a:rPr lang="fr-FR" dirty="0" smtClean="0"/>
              <a:t> / </a:t>
            </a:r>
            <a:r>
              <a:rPr lang="fr-FR" dirty="0" err="1" smtClean="0"/>
              <a:t>modificazioni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mezzo </a:t>
            </a:r>
            <a:r>
              <a:rPr lang="fr-FR" dirty="0" err="1" smtClean="0"/>
              <a:t>esteriore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err="1" smtClean="0"/>
              <a:t>Perseverare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, con </a:t>
            </a:r>
            <a:r>
              <a:rPr lang="fr-FR" dirty="0" err="1" smtClean="0"/>
              <a:t>economia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 err="1" smtClean="0"/>
              <a:t>principio</a:t>
            </a:r>
            <a:r>
              <a:rPr lang="fr-FR" dirty="0" smtClean="0"/>
              <a:t> : </a:t>
            </a:r>
            <a:r>
              <a:rPr lang="fr-FR" dirty="0" err="1" smtClean="0"/>
              <a:t>minor</a:t>
            </a:r>
            <a:r>
              <a:rPr lang="fr-FR" dirty="0" smtClean="0"/>
              <a:t> </a:t>
            </a:r>
            <a:r>
              <a:rPr lang="fr-FR" dirty="0" err="1" smtClean="0"/>
              <a:t>dispendio</a:t>
            </a:r>
            <a:r>
              <a:rPr lang="fr-FR" dirty="0" smtClean="0"/>
              <a:t> </a:t>
            </a:r>
            <a:r>
              <a:rPr lang="fr-FR" dirty="0" err="1" smtClean="0"/>
              <a:t>dell’energia</a:t>
            </a:r>
            <a:endParaRPr lang="fr-FR" dirty="0" smtClean="0"/>
          </a:p>
          <a:p>
            <a:pPr marL="400050" lvl="1" indent="0">
              <a:buNone/>
            </a:pPr>
            <a:endParaRPr lang="fr-FR" dirty="0" smtClean="0"/>
          </a:p>
          <a:p>
            <a:pPr lvl="1"/>
            <a:r>
              <a:rPr lang="fr-FR" dirty="0" err="1" smtClean="0"/>
              <a:t>Perseverare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tempo, </a:t>
            </a:r>
            <a:r>
              <a:rPr lang="fr-FR" dirty="0" err="1" smtClean="0"/>
              <a:t>preparare</a:t>
            </a:r>
            <a:r>
              <a:rPr lang="fr-FR" dirty="0" smtClean="0"/>
              <a:t> la sua </a:t>
            </a:r>
            <a:r>
              <a:rPr lang="fr-FR" dirty="0" err="1" smtClean="0"/>
              <a:t>successione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err="1" smtClean="0"/>
              <a:t>principio</a:t>
            </a:r>
            <a:r>
              <a:rPr lang="fr-FR" dirty="0" smtClean="0"/>
              <a:t> : </a:t>
            </a:r>
            <a:r>
              <a:rPr lang="fr-FR" dirty="0" err="1" smtClean="0"/>
              <a:t>piacere</a:t>
            </a:r>
            <a:r>
              <a:rPr lang="fr-FR" dirty="0" smtClean="0"/>
              <a:t>, e </a:t>
            </a:r>
            <a:r>
              <a:rPr lang="fr-FR" dirty="0" err="1" smtClean="0"/>
              <a:t>mutua</a:t>
            </a:r>
            <a:r>
              <a:rPr lang="fr-FR" dirty="0" smtClean="0"/>
              <a:t> </a:t>
            </a:r>
            <a:r>
              <a:rPr lang="fr-FR" dirty="0" err="1" smtClean="0"/>
              <a:t>prosperità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6874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Crescere</a:t>
            </a:r>
            <a:r>
              <a:rPr lang="fr-FR" dirty="0" smtClean="0"/>
              <a:t> con </a:t>
            </a:r>
            <a:r>
              <a:rPr lang="fr-FR" dirty="0" err="1" smtClean="0"/>
              <a:t>Piacere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Decrescere</a:t>
            </a:r>
            <a:r>
              <a:rPr lang="fr-FR" dirty="0" smtClean="0"/>
              <a:t> con </a:t>
            </a:r>
            <a:r>
              <a:rPr lang="fr-FR" dirty="0" err="1" smtClean="0"/>
              <a:t>Dispiacere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Modello</a:t>
            </a:r>
            <a:r>
              <a:rPr lang="fr-FR" dirty="0" smtClean="0"/>
              <a:t> </a:t>
            </a:r>
            <a:r>
              <a:rPr lang="fr-FR" dirty="0" err="1" smtClean="0"/>
              <a:t>dinamico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piacere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</a:t>
            </a:r>
            <a:r>
              <a:rPr lang="fr-FR" dirty="0" err="1" smtClean="0"/>
              <a:t>ruolo</a:t>
            </a:r>
            <a:r>
              <a:rPr lang="fr-FR" dirty="0" smtClean="0"/>
              <a:t> importante </a:t>
            </a:r>
            <a:r>
              <a:rPr lang="fr-FR" dirty="0" err="1" smtClean="0"/>
              <a:t>dell’insegnante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77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6156325" y="1557338"/>
            <a:ext cx="2806700" cy="4605337"/>
          </a:xfrm>
          <a:prstGeom prst="rect">
            <a:avLst/>
          </a:prstGeom>
          <a:noFill/>
          <a:ln w="381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1922" name="Group 30"/>
          <p:cNvGrpSpPr>
            <a:grpSpLocks/>
          </p:cNvGrpSpPr>
          <p:nvPr/>
        </p:nvGrpSpPr>
        <p:grpSpPr bwMode="auto">
          <a:xfrm>
            <a:off x="6516688" y="1989138"/>
            <a:ext cx="2195512" cy="3670300"/>
            <a:chOff x="4105" y="1253"/>
            <a:chExt cx="1383" cy="2312"/>
          </a:xfrm>
        </p:grpSpPr>
        <p:sp>
          <p:nvSpPr>
            <p:cNvPr id="81945" name="Rectangle 4"/>
            <p:cNvSpPr>
              <a:spLocks noChangeArrowheads="1"/>
            </p:cNvSpPr>
            <p:nvPr/>
          </p:nvSpPr>
          <p:spPr bwMode="auto">
            <a:xfrm>
              <a:off x="4287" y="1570"/>
              <a:ext cx="1042" cy="634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E8B8D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39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6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smtClean="0">
                  <a:solidFill>
                    <a:srgbClr val="000000"/>
                  </a:solidFill>
                </a:rPr>
                <a:t>DESIDERIO D'AGIRE</a:t>
              </a:r>
              <a:endParaRPr lang="fr-FR" sz="1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smtClean="0">
                  <a:solidFill>
                    <a:srgbClr val="000000"/>
                  </a:solidFill>
                </a:rPr>
                <a:t>D’APPRENDERE</a:t>
              </a:r>
              <a:endParaRPr lang="fr-FR" sz="1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smtClean="0">
                  <a:solidFill>
                    <a:srgbClr val="000000"/>
                  </a:solidFill>
                </a:rPr>
                <a:t>MOBILIZZAZIONE</a:t>
              </a:r>
              <a:endParaRPr lang="fr-FR" sz="1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1946" name="Rectangle 5"/>
            <p:cNvSpPr>
              <a:spLocks noChangeArrowheads="1"/>
            </p:cNvSpPr>
            <p:nvPr/>
          </p:nvSpPr>
          <p:spPr bwMode="auto">
            <a:xfrm>
              <a:off x="4287" y="2704"/>
              <a:ext cx="1042" cy="680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39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smtClean="0">
                  <a:solidFill>
                    <a:srgbClr val="FFFFFF"/>
                  </a:solidFill>
                </a:rPr>
                <a:t>DEMOBILIZZAZIONE</a:t>
              </a:r>
              <a:endParaRPr lang="fr-FR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smtClean="0">
                  <a:solidFill>
                    <a:srgbClr val="FFFFFF"/>
                  </a:solidFill>
                </a:rPr>
                <a:t>INIBIZIONE </a:t>
              </a: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smtClean="0">
                  <a:solidFill>
                    <a:srgbClr val="FFFFFF"/>
                  </a:solidFill>
                </a:rPr>
                <a:t>DELL’AZIONE</a:t>
              </a:r>
              <a:endParaRPr lang="fr-FR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81947" name="AutoShape 6"/>
            <p:cNvSpPr>
              <a:spLocks noChangeArrowheads="1"/>
            </p:cNvSpPr>
            <p:nvPr/>
          </p:nvSpPr>
          <p:spPr bwMode="auto">
            <a:xfrm>
              <a:off x="4105" y="1253"/>
              <a:ext cx="1383" cy="31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39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48" name="AutoShape 7"/>
            <p:cNvSpPr>
              <a:spLocks noChangeArrowheads="1"/>
            </p:cNvSpPr>
            <p:nvPr/>
          </p:nvSpPr>
          <p:spPr bwMode="auto">
            <a:xfrm rot="10800000">
              <a:off x="4105" y="3339"/>
              <a:ext cx="1360" cy="226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39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49" name="Rectangle 8"/>
            <p:cNvSpPr>
              <a:spLocks noChangeArrowheads="1"/>
            </p:cNvSpPr>
            <p:nvPr/>
          </p:nvSpPr>
          <p:spPr bwMode="auto">
            <a:xfrm>
              <a:off x="4287" y="2205"/>
              <a:ext cx="1042" cy="498"/>
            </a:xfrm>
            <a:prstGeom prst="rect">
              <a:avLst/>
            </a:prstGeom>
            <a:gradFill rotWithShape="0">
              <a:gsLst>
                <a:gs pos="0">
                  <a:srgbClr val="E8B8D2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398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b="1" dirty="0" smtClean="0">
                  <a:solidFill>
                    <a:srgbClr val="000000"/>
                  </a:solidFill>
                </a:rPr>
                <a:t>ATTESA</a:t>
              </a:r>
              <a:endParaRPr lang="fr-FR" sz="1400" b="1" dirty="0">
                <a:solidFill>
                  <a:srgbClr val="000000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>
                  <a:solidFill>
                    <a:srgbClr val="FFFFFF"/>
                  </a:solidFill>
                </a:rPr>
                <a:t> </a:t>
              </a:r>
              <a:r>
                <a:rPr lang="fr-FR" sz="1400" b="1" dirty="0" smtClean="0">
                  <a:solidFill>
                    <a:srgbClr val="FFFFFF"/>
                  </a:solidFill>
                </a:rPr>
                <a:t>PASSIVITA’</a:t>
              </a:r>
              <a:endParaRPr lang="fr-FR" sz="14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6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323850" y="1557338"/>
            <a:ext cx="3671888" cy="4605337"/>
          </a:xfrm>
          <a:prstGeom prst="rect">
            <a:avLst/>
          </a:prstGeom>
          <a:noFill/>
          <a:ln w="381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863600" y="2420938"/>
            <a:ext cx="503238" cy="2970212"/>
          </a:xfrm>
          <a:prstGeom prst="upDownArrow">
            <a:avLst>
              <a:gd name="adj1" fmla="val 50000"/>
              <a:gd name="adj2" fmla="val 117498"/>
            </a:avLst>
          </a:prstGeom>
          <a:gradFill rotWithShape="0">
            <a:gsLst>
              <a:gs pos="0">
                <a:srgbClr val="FF0000"/>
              </a:gs>
              <a:gs pos="100000">
                <a:srgbClr val="808080"/>
              </a:gs>
            </a:gsLst>
            <a:lin ang="5400000" scaled="1"/>
          </a:gradFill>
          <a:ln w="9398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 b="1">
              <a:solidFill>
                <a:srgbClr val="FFFFFF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0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79388" y="3573463"/>
            <a:ext cx="2014537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b="1" dirty="0" smtClean="0">
                <a:solidFill>
                  <a:srgbClr val="E8B8D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INDIFFÉRENZA</a:t>
            </a:r>
            <a:endParaRPr lang="fr-FR" sz="1400" b="1" dirty="0">
              <a:solidFill>
                <a:srgbClr val="E8B8D2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60363" y="4868863"/>
            <a:ext cx="1509712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66000"/>
              </a:lnSpc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5</a:t>
            </a:r>
          </a:p>
          <a:p>
            <a:pPr algn="ctr">
              <a:lnSpc>
                <a:spcPct val="66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b="1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b="1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Dispiacere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31800" y="1989138"/>
            <a:ext cx="1366838" cy="107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Piacere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b="1" dirty="0">
              <a:solidFill>
                <a:srgbClr val="FF0000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+ 5</a:t>
            </a:r>
          </a:p>
        </p:txBody>
      </p:sp>
      <p:sp>
        <p:nvSpPr>
          <p:cNvPr id="81930" name="Rectangle 16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439025" cy="1223962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err="1" smtClean="0">
                <a:solidFill>
                  <a:schemeClr val="accent2"/>
                </a:solidFill>
                <a:latin typeface="Times New Roman" charset="0"/>
              </a:rPr>
              <a:t>Modello</a:t>
            </a:r>
            <a:r>
              <a:rPr lang="fr-FR" b="1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  <a:latin typeface="Times New Roman" charset="0"/>
              </a:rPr>
              <a:t>della</a:t>
            </a:r>
            <a:r>
              <a:rPr lang="fr-FR" b="1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  <a:latin typeface="Times New Roman" charset="0"/>
              </a:rPr>
              <a:t>dinamica</a:t>
            </a:r>
            <a:r>
              <a:rPr lang="fr-FR" b="1" dirty="0" smtClean="0">
                <a:solidFill>
                  <a:schemeClr val="accent2"/>
                </a:solidFill>
                <a:latin typeface="Times New Roman" charset="0"/>
              </a:rPr>
              <a:t> 	</a:t>
            </a:r>
            <a:br>
              <a:rPr lang="fr-FR" b="1" dirty="0" smtClean="0">
                <a:solidFill>
                  <a:schemeClr val="accent2"/>
                </a:solidFill>
                <a:latin typeface="Times New Roman" charset="0"/>
              </a:rPr>
            </a:br>
            <a:r>
              <a:rPr lang="fr-FR" b="1" dirty="0" err="1" smtClean="0">
                <a:solidFill>
                  <a:schemeClr val="accent2"/>
                </a:solidFill>
                <a:latin typeface="Times New Roman" charset="0"/>
              </a:rPr>
              <a:t>Piacere</a:t>
            </a:r>
            <a:r>
              <a:rPr lang="fr-FR" b="1" dirty="0" smtClean="0">
                <a:solidFill>
                  <a:schemeClr val="accent2"/>
                </a:solidFill>
                <a:latin typeface="Times New Roman" charset="0"/>
              </a:rPr>
              <a:t>/</a:t>
            </a:r>
            <a:r>
              <a:rPr lang="fr-FR" b="1" dirty="0" err="1" smtClean="0">
                <a:solidFill>
                  <a:schemeClr val="accent2"/>
                </a:solidFill>
                <a:latin typeface="Times New Roman" charset="0"/>
              </a:rPr>
              <a:t>Dispiacere</a:t>
            </a:r>
            <a:r>
              <a:rPr lang="fr-FR" b="1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endParaRPr lang="fr-FR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1835150" y="1557338"/>
            <a:ext cx="4897438" cy="4967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2744 h 21600"/>
              <a:gd name="T14" fmla="*/ 17952 w 21600"/>
              <a:gd name="T15" fmla="*/ 188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09" y="0"/>
                </a:moveTo>
                <a:lnTo>
                  <a:pt x="16709" y="2744"/>
                </a:lnTo>
                <a:lnTo>
                  <a:pt x="3375" y="2744"/>
                </a:lnTo>
                <a:lnTo>
                  <a:pt x="3375" y="18856"/>
                </a:lnTo>
                <a:lnTo>
                  <a:pt x="16709" y="18856"/>
                </a:lnTo>
                <a:lnTo>
                  <a:pt x="16709" y="21600"/>
                </a:lnTo>
                <a:lnTo>
                  <a:pt x="21600" y="10800"/>
                </a:lnTo>
                <a:lnTo>
                  <a:pt x="16709" y="0"/>
                </a:lnTo>
                <a:close/>
              </a:path>
              <a:path w="21600" h="21600">
                <a:moveTo>
                  <a:pt x="1350" y="2744"/>
                </a:moveTo>
                <a:lnTo>
                  <a:pt x="1350" y="18856"/>
                </a:lnTo>
                <a:lnTo>
                  <a:pt x="2700" y="18856"/>
                </a:lnTo>
                <a:lnTo>
                  <a:pt x="2700" y="2744"/>
                </a:lnTo>
                <a:lnTo>
                  <a:pt x="1350" y="2744"/>
                </a:lnTo>
                <a:close/>
              </a:path>
              <a:path w="21600" h="21600">
                <a:moveTo>
                  <a:pt x="0" y="2744"/>
                </a:moveTo>
                <a:lnTo>
                  <a:pt x="0" y="18856"/>
                </a:lnTo>
                <a:lnTo>
                  <a:pt x="675" y="18856"/>
                </a:lnTo>
                <a:lnTo>
                  <a:pt x="675" y="2744"/>
                </a:lnTo>
                <a:lnTo>
                  <a:pt x="0" y="2744"/>
                </a:lnTo>
                <a:close/>
              </a:path>
            </a:pathLst>
          </a:custGeom>
          <a:solidFill>
            <a:srgbClr val="00FFFF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2484438" y="2060575"/>
            <a:ext cx="3887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30716" rIns="90000" bIns="46800"/>
          <a:lstStyle/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Aumento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della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fiducia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e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della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stima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di </a:t>
            </a:r>
            <a:r>
              <a:rPr lang="en-GB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sé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700338" y="2636838"/>
            <a:ext cx="1727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12068" rIns="90000" bIns="46800"/>
          <a:lstStyle/>
          <a:p>
            <a:pPr marL="342900" indent="-341313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  Flow </a:t>
            </a:r>
          </a:p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       Joie</a:t>
            </a:r>
          </a:p>
          <a:p>
            <a:pPr marL="342900" indent="-341313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Fierté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        Bonheur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Bien-être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			...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4211638" y="2708275"/>
            <a:ext cx="20161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12068" rIns="90000" bIns="46800"/>
          <a:lstStyle/>
          <a:p>
            <a:pPr marL="342900" indent="-341313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Sentiment de compétence </a:t>
            </a:r>
          </a:p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en-GB" sz="14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Arial" charset="0"/>
            </a:endParaRPr>
          </a:p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 Satisfaction </a:t>
            </a:r>
          </a:p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en-GB" sz="14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Arial" charset="0"/>
            </a:endParaRPr>
          </a:p>
          <a:p>
            <a:pPr marL="342900" indent="-341313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Motivation </a:t>
            </a:r>
          </a:p>
          <a:p>
            <a:pPr marL="342900" indent="-341313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			...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2627313" y="3716338"/>
            <a:ext cx="20177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12068" rIns="90000" bIns="46800"/>
          <a:lstStyle/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Ennui 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4500563" y="3789363"/>
            <a:ext cx="1439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12068" rIns="90000" bIns="46800"/>
          <a:lstStyle/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Lassitude 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2700338" y="3933825"/>
            <a:ext cx="18732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02744" rIns="90000" bIns="46800"/>
          <a:lstStyle/>
          <a:p>
            <a:pPr marL="342900" indent="-341313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Mal-être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       Déception </a:t>
            </a:r>
          </a:p>
          <a:p>
            <a:pPr marL="342900" indent="-341313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  Tristesse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Honte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Peur     Anxiété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Angoisse   souffrance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		   ...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4427538" y="4076700"/>
            <a:ext cx="172878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02744" rIns="90000" bIns="46800"/>
          <a:lstStyle/>
          <a:p>
            <a:pPr marL="342900" indent="-341313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Insatisfaction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        Démotivation</a:t>
            </a:r>
          </a:p>
          <a:p>
            <a:pPr marL="342900" indent="-341313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Abattements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Désespoir 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Sentiment de nullité</a:t>
            </a:r>
          </a:p>
          <a:p>
            <a:pPr marL="342900" indent="-341313" algn="ctr" eaLnBrk="0" hangingPunct="0">
              <a:lnSpc>
                <a:spcPct val="95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...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2555875" y="5229225"/>
            <a:ext cx="3457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30716" rIns="90000" bIns="46800"/>
          <a:lstStyle/>
          <a:p>
            <a:pPr marL="342900" indent="-341313" algn="ctr">
              <a:lnSpc>
                <a:spcPct val="63000"/>
              </a:lnSpc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Diminuzione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della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fiducia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e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della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stima</a:t>
            </a:r>
            <a:r>
              <a:rPr lang="en-G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 di </a:t>
            </a:r>
            <a:r>
              <a:rPr lang="en-GB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sé</a:t>
            </a: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Arial" charset="0"/>
            </a:endParaRPr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>
            <a:off x="6084888" y="5661025"/>
            <a:ext cx="2843212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IMPOTENZA APPRESA</a:t>
            </a: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6300788" y="1700213"/>
            <a:ext cx="2376487" cy="36036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POTENZA DI ESISTERE</a:t>
            </a:r>
            <a:endParaRPr lang="fr-FR" b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2771775" y="1484313"/>
            <a:ext cx="3313113" cy="431800"/>
          </a:xfrm>
          <a:prstGeom prst="rect">
            <a:avLst/>
          </a:prstGeom>
          <a:solidFill>
            <a:srgbClr val="8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dirty="0">
              <a:solidFill>
                <a:srgbClr val="FFFFFF"/>
              </a:solidFill>
            </a:endParaRPr>
          </a:p>
          <a:p>
            <a:pPr algn="ctr">
              <a:lnSpc>
                <a:spcPct val="6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dirty="0" err="1" smtClean="0">
                <a:solidFill>
                  <a:srgbClr val="FFFFFF"/>
                </a:solidFill>
              </a:rPr>
              <a:t>Traccie</a:t>
            </a:r>
            <a:r>
              <a:rPr lang="fr-FR" sz="1600" b="1" dirty="0" smtClean="0">
                <a:solidFill>
                  <a:srgbClr val="FFFFFF"/>
                </a:solidFill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</a:rPr>
              <a:t>affettive</a:t>
            </a:r>
            <a:r>
              <a:rPr lang="fr-FR" sz="1600" b="1" dirty="0" smtClean="0">
                <a:solidFill>
                  <a:srgbClr val="FFFFFF"/>
                </a:solidFill>
              </a:rPr>
              <a:t> e cognitive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81943" name="Rectangle 29"/>
          <p:cNvSpPr>
            <a:spLocks noChangeArrowheads="1"/>
          </p:cNvSpPr>
          <p:nvPr/>
        </p:nvSpPr>
        <p:spPr bwMode="auto">
          <a:xfrm>
            <a:off x="8820150" y="1484313"/>
            <a:ext cx="323850" cy="4897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77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Una </a:t>
            </a:r>
            <a:r>
              <a:rPr lang="fr-FR" dirty="0" err="1" smtClean="0"/>
              <a:t>condizione</a:t>
            </a:r>
            <a:r>
              <a:rPr lang="fr-FR" dirty="0" smtClean="0"/>
              <a:t> per </a:t>
            </a:r>
            <a:r>
              <a:rPr lang="fr-FR" dirty="0" err="1" smtClean="0"/>
              <a:t>crescere</a:t>
            </a:r>
            <a:r>
              <a:rPr lang="fr-FR" dirty="0" smtClean="0"/>
              <a:t> :</a:t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 err="1" smtClean="0"/>
              <a:t>consonanza</a:t>
            </a:r>
            <a:r>
              <a:rPr lang="fr-FR" dirty="0" smtClean="0"/>
              <a:t> socio-</a:t>
            </a:r>
            <a:r>
              <a:rPr lang="fr-FR" dirty="0" err="1" smtClean="0"/>
              <a:t>conativa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</a:t>
            </a:r>
            <a:r>
              <a:rPr lang="fr-FR" dirty="0" smtClean="0"/>
              <a:t> </a:t>
            </a:r>
            <a:r>
              <a:rPr lang="fr-FR" dirty="0" err="1" smtClean="0"/>
              <a:t>metodi</a:t>
            </a:r>
            <a:r>
              <a:rPr lang="fr-FR" dirty="0" smtClean="0"/>
              <a:t> </a:t>
            </a:r>
            <a:r>
              <a:rPr lang="fr-FR" dirty="0" err="1" smtClean="0"/>
              <a:t>pedagogici</a:t>
            </a:r>
            <a:r>
              <a:rPr lang="fr-FR" dirty="0" smtClean="0"/>
              <a:t> </a:t>
            </a:r>
            <a:r>
              <a:rPr lang="fr-FR" dirty="0" err="1" smtClean="0"/>
              <a:t>condizionano</a:t>
            </a:r>
            <a:r>
              <a:rPr lang="fr-FR" dirty="0" smtClean="0"/>
              <a:t> la </a:t>
            </a:r>
            <a:r>
              <a:rPr lang="fr-FR" dirty="0" err="1" smtClean="0"/>
              <a:t>mobilizzazione</a:t>
            </a:r>
            <a:r>
              <a:rPr lang="fr-FR" dirty="0" smtClean="0"/>
              <a:t> </a:t>
            </a:r>
            <a:r>
              <a:rPr lang="fr-FR" dirty="0" err="1" smtClean="0"/>
              <a:t>dell’allievo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Rispettare</a:t>
            </a:r>
            <a:r>
              <a:rPr lang="fr-FR" dirty="0" smtClean="0"/>
              <a:t> i </a:t>
            </a:r>
            <a:r>
              <a:rPr lang="fr-FR" dirty="0" err="1" smtClean="0"/>
              <a:t>sentimenti</a:t>
            </a:r>
            <a:r>
              <a:rPr lang="fr-FR" dirty="0" smtClean="0"/>
              <a:t> </a:t>
            </a:r>
            <a:r>
              <a:rPr lang="fr-FR" dirty="0" err="1" smtClean="0"/>
              <a:t>dell’allievo</a:t>
            </a:r>
            <a:r>
              <a:rPr lang="fr-FR" dirty="0" smtClean="0"/>
              <a:t>, </a:t>
            </a:r>
            <a:r>
              <a:rPr lang="fr-FR" dirty="0" err="1" smtClean="0"/>
              <a:t>è</a:t>
            </a:r>
            <a:r>
              <a:rPr lang="fr-FR" dirty="0" smtClean="0"/>
              <a:t> </a:t>
            </a:r>
            <a:r>
              <a:rPr lang="fr-FR" dirty="0" err="1" smtClean="0"/>
              <a:t>rispettare</a:t>
            </a:r>
            <a:r>
              <a:rPr lang="fr-FR" dirty="0" smtClean="0"/>
              <a:t> il </a:t>
            </a:r>
            <a:r>
              <a:rPr lang="fr-FR" dirty="0" err="1" smtClean="0"/>
              <a:t>senso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lui </a:t>
            </a:r>
            <a:r>
              <a:rPr lang="fr-FR" dirty="0" err="1" smtClean="0"/>
              <a:t>dà</a:t>
            </a:r>
            <a:r>
              <a:rPr lang="fr-FR" dirty="0" smtClean="0"/>
              <a:t> alla sua </a:t>
            </a:r>
            <a:r>
              <a:rPr lang="fr-FR" dirty="0" err="1" smtClean="0"/>
              <a:t>azione</a:t>
            </a:r>
            <a:r>
              <a:rPr lang="fr-FR" dirty="0" smtClean="0"/>
              <a:t> </a:t>
            </a:r>
          </a:p>
          <a:p>
            <a:r>
              <a:rPr lang="fr-FR" dirty="0" smtClean="0"/>
              <a:t>Ad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tappa</a:t>
            </a:r>
            <a:r>
              <a:rPr lang="fr-FR" dirty="0" smtClean="0"/>
              <a:t> </a:t>
            </a:r>
            <a:r>
              <a:rPr lang="fr-FR" dirty="0" err="1" smtClean="0"/>
              <a:t>conativa</a:t>
            </a:r>
            <a:r>
              <a:rPr lang="fr-FR" dirty="0" smtClean="0"/>
              <a:t> </a:t>
            </a:r>
            <a:r>
              <a:rPr lang="fr-FR" dirty="0" err="1" smtClean="0"/>
              <a:t>corrisponde</a:t>
            </a:r>
            <a:r>
              <a:rPr lang="fr-FR" dirty="0" smtClean="0"/>
              <a:t> un </a:t>
            </a:r>
            <a:r>
              <a:rPr lang="fr-FR" dirty="0" err="1" smtClean="0"/>
              <a:t>metodo</a:t>
            </a:r>
            <a:r>
              <a:rPr lang="fr-FR" dirty="0" smtClean="0"/>
              <a:t> </a:t>
            </a:r>
            <a:r>
              <a:rPr lang="fr-FR" dirty="0" err="1" smtClean="0"/>
              <a:t>consono</a:t>
            </a:r>
            <a:r>
              <a:rPr lang="fr-FR" dirty="0" smtClean="0"/>
              <a:t> </a:t>
            </a:r>
          </a:p>
          <a:p>
            <a:r>
              <a:rPr lang="fr-FR" dirty="0" smtClean="0"/>
              <a:t>Un </a:t>
            </a:r>
            <a:r>
              <a:rPr lang="fr-FR" dirty="0" err="1" smtClean="0"/>
              <a:t>buon</a:t>
            </a:r>
            <a:r>
              <a:rPr lang="fr-FR" dirty="0" smtClean="0"/>
              <a:t> </a:t>
            </a:r>
            <a:r>
              <a:rPr lang="fr-FR" dirty="0" err="1" smtClean="0"/>
              <a:t>metodo</a:t>
            </a:r>
            <a:r>
              <a:rPr lang="fr-FR" dirty="0" smtClean="0"/>
              <a:t> fa CRESCERE </a:t>
            </a:r>
          </a:p>
          <a:p>
            <a:r>
              <a:rPr lang="fr-FR" dirty="0" smtClean="0"/>
              <a:t>Un </a:t>
            </a:r>
            <a:r>
              <a:rPr lang="fr-FR" dirty="0" err="1" smtClean="0"/>
              <a:t>cattivo</a:t>
            </a:r>
            <a:r>
              <a:rPr lang="fr-FR" dirty="0" smtClean="0"/>
              <a:t> </a:t>
            </a:r>
            <a:r>
              <a:rPr lang="fr-FR" dirty="0" err="1" smtClean="0"/>
              <a:t>metodo</a:t>
            </a:r>
            <a:r>
              <a:rPr lang="fr-FR" dirty="0" smtClean="0"/>
              <a:t> fa DECRESCERE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90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</a:t>
            </a:r>
            <a:r>
              <a:rPr lang="fr-FR" dirty="0" smtClean="0"/>
              <a:t> </a:t>
            </a:r>
            <a:r>
              <a:rPr lang="fr-FR" dirty="0" err="1" smtClean="0"/>
              <a:t>sentimenti</a:t>
            </a:r>
            <a:r>
              <a:rPr lang="fr-FR" dirty="0" smtClean="0"/>
              <a:t> </a:t>
            </a:r>
            <a:r>
              <a:rPr lang="fr-FR" dirty="0" err="1" smtClean="0"/>
              <a:t>all’origine</a:t>
            </a:r>
            <a:r>
              <a:rPr lang="fr-FR" dirty="0" smtClean="0"/>
              <a:t> di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cultura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creazione</a:t>
            </a:r>
            <a:r>
              <a:rPr lang="fr-FR" dirty="0" smtClean="0"/>
              <a:t> culturale </a:t>
            </a:r>
            <a:r>
              <a:rPr lang="fr-FR" dirty="0" err="1" smtClean="0"/>
              <a:t>dà</a:t>
            </a:r>
            <a:r>
              <a:rPr lang="fr-FR" dirty="0" smtClean="0"/>
              <a:t> forma allo </a:t>
            </a:r>
            <a:r>
              <a:rPr lang="fr-FR" dirty="0" err="1" smtClean="0"/>
              <a:t>spirito</a:t>
            </a:r>
            <a:endParaRPr lang="fr-FR" dirty="0"/>
          </a:p>
          <a:p>
            <a:r>
              <a:rPr lang="fr-FR" dirty="0" smtClean="0"/>
              <a:t>La </a:t>
            </a:r>
            <a:r>
              <a:rPr lang="fr-FR" dirty="0" err="1" smtClean="0"/>
              <a:t>creazione</a:t>
            </a:r>
            <a:r>
              <a:rPr lang="fr-FR" dirty="0" smtClean="0"/>
              <a:t> culturale come </a:t>
            </a:r>
            <a:r>
              <a:rPr lang="fr-FR" dirty="0" err="1" smtClean="0"/>
              <a:t>adattamento</a:t>
            </a:r>
            <a:r>
              <a:rPr lang="fr-FR" dirty="0" smtClean="0"/>
              <a:t> </a:t>
            </a:r>
            <a:r>
              <a:rPr lang="fr-FR" dirty="0" err="1" smtClean="0"/>
              <a:t>all’ambiente</a:t>
            </a:r>
            <a:endParaRPr lang="fr-FR" dirty="0"/>
          </a:p>
          <a:p>
            <a:r>
              <a:rPr lang="fr-FR" dirty="0" smtClean="0"/>
              <a:t>E </a:t>
            </a:r>
            <a:r>
              <a:rPr lang="fr-FR" dirty="0" err="1" smtClean="0"/>
              <a:t>inversamente</a:t>
            </a:r>
            <a:r>
              <a:rPr lang="fr-FR" dirty="0" smtClean="0"/>
              <a:t> : la </a:t>
            </a:r>
            <a:r>
              <a:rPr lang="fr-FR" dirty="0" err="1" smtClean="0"/>
              <a:t>cultura</a:t>
            </a:r>
            <a:r>
              <a:rPr lang="fr-FR" dirty="0" smtClean="0"/>
              <a:t> </a:t>
            </a:r>
            <a:r>
              <a:rPr lang="fr-FR" dirty="0" err="1" smtClean="0"/>
              <a:t>sviluppa</a:t>
            </a:r>
            <a:r>
              <a:rPr lang="fr-FR" dirty="0" smtClean="0"/>
              <a:t> i </a:t>
            </a:r>
            <a:r>
              <a:rPr lang="fr-FR" dirty="0" err="1" smtClean="0"/>
              <a:t>sentimenti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fr-FR" sz="3200" b="1" dirty="0">
                <a:solidFill>
                  <a:srgbClr val="FF0000"/>
                </a:solidFill>
              </a:rPr>
              <a:t>	</a:t>
            </a:r>
            <a:r>
              <a:rPr lang="fr-FR" sz="3200" b="1" dirty="0" err="1" smtClean="0">
                <a:solidFill>
                  <a:srgbClr val="FF0000"/>
                </a:solidFill>
              </a:rPr>
              <a:t>Alcuni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profili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differenti</a:t>
            </a:r>
            <a:endParaRPr lang="fr-FR" sz="3200" dirty="0"/>
          </a:p>
        </p:txBody>
      </p:sp>
      <p:pic>
        <p:nvPicPr>
          <p:cNvPr id="4" name="Picture 26" descr="http://thumbs.dreamstime.com/thumbimg_456/12596527979D4Jq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2467217" cy="2528897"/>
          </a:xfrm>
          <a:prstGeom prst="rect">
            <a:avLst/>
          </a:prstGeom>
          <a:noFill/>
        </p:spPr>
      </p:pic>
      <p:pic>
        <p:nvPicPr>
          <p:cNvPr id="5" name="Picture 7" descr="021214_entrainement_petit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2571768" cy="1929389"/>
          </a:xfrm>
          <a:prstGeom prst="rect">
            <a:avLst/>
          </a:prstGeom>
          <a:noFill/>
        </p:spPr>
      </p:pic>
      <p:pic>
        <p:nvPicPr>
          <p:cNvPr id="6" name="Picture 8" descr="uki_gos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57290" y="3786190"/>
            <a:ext cx="2902424" cy="218280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8655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cultura</a:t>
            </a:r>
            <a:r>
              <a:rPr lang="fr-FR" dirty="0" smtClean="0"/>
              <a:t> JUDO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 </a:t>
            </a:r>
            <a:r>
              <a:rPr lang="fr-FR" dirty="0" err="1" smtClean="0"/>
              <a:t>spirito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Judo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adattamento</a:t>
            </a:r>
            <a:r>
              <a:rPr lang="fr-FR" dirty="0" smtClean="0"/>
              <a:t> ad Arti </a:t>
            </a:r>
            <a:r>
              <a:rPr lang="fr-FR" dirty="0" err="1" smtClean="0"/>
              <a:t>differenti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/>
              <a:t>Shiai</a:t>
            </a:r>
            <a:endParaRPr lang="fr-FR" dirty="0" smtClean="0"/>
          </a:p>
          <a:p>
            <a:pPr lvl="1"/>
            <a:r>
              <a:rPr lang="fr-FR" dirty="0" err="1" smtClean="0"/>
              <a:t>Dimostrazioni</a:t>
            </a:r>
            <a:r>
              <a:rPr lang="fr-FR" dirty="0" smtClean="0"/>
              <a:t>, kata</a:t>
            </a:r>
          </a:p>
          <a:p>
            <a:pPr lvl="1"/>
            <a:r>
              <a:rPr lang="fr-FR" dirty="0" err="1" smtClean="0"/>
              <a:t>Gioco</a:t>
            </a:r>
            <a:r>
              <a:rPr lang="fr-FR" dirty="0" smtClean="0"/>
              <a:t>, </a:t>
            </a:r>
            <a:r>
              <a:rPr lang="fr-FR" dirty="0" err="1" smtClean="0"/>
              <a:t>piacere</a:t>
            </a:r>
            <a:endParaRPr lang="fr-FR" dirty="0" smtClean="0"/>
          </a:p>
          <a:p>
            <a:pPr lvl="1"/>
            <a:r>
              <a:rPr lang="fr-FR" dirty="0" err="1" smtClean="0"/>
              <a:t>Difesa</a:t>
            </a:r>
            <a:r>
              <a:rPr lang="fr-FR" dirty="0" smtClean="0"/>
              <a:t> Personale</a:t>
            </a:r>
          </a:p>
          <a:p>
            <a:pPr lvl="1"/>
            <a:r>
              <a:rPr lang="fr-FR" dirty="0" smtClean="0"/>
              <a:t>Etc.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judo permette ad </a:t>
            </a:r>
            <a:r>
              <a:rPr lang="fr-FR" dirty="0" err="1" smtClean="0"/>
              <a:t>ognuno</a:t>
            </a:r>
            <a:r>
              <a:rPr lang="fr-FR" dirty="0" smtClean="0"/>
              <a:t> di CRESCERE </a:t>
            </a:r>
            <a:r>
              <a:rPr lang="fr-FR" dirty="0" err="1" smtClean="0"/>
              <a:t>secondo</a:t>
            </a:r>
            <a:r>
              <a:rPr lang="fr-FR" dirty="0" smtClean="0"/>
              <a:t> i </a:t>
            </a:r>
            <a:r>
              <a:rPr lang="fr-FR" dirty="0" err="1" smtClean="0"/>
              <a:t>propri</a:t>
            </a:r>
            <a:r>
              <a:rPr lang="fr-FR" dirty="0" smtClean="0"/>
              <a:t>  </a:t>
            </a:r>
            <a:r>
              <a:rPr lang="fr-FR" dirty="0" err="1" smtClean="0"/>
              <a:t>sentimenti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4432"/>
            <a:ext cx="8229600" cy="3701731"/>
          </a:xfrm>
        </p:spPr>
        <p:txBody>
          <a:bodyPr/>
          <a:lstStyle/>
          <a:p>
            <a:r>
              <a:rPr lang="fr-FR" dirty="0" err="1" smtClean="0"/>
              <a:t>Questo</a:t>
            </a:r>
            <a:r>
              <a:rPr lang="fr-FR" dirty="0" smtClean="0"/>
              <a:t> permette ad </a:t>
            </a:r>
            <a:r>
              <a:rPr lang="fr-FR" dirty="0" err="1" smtClean="0"/>
              <a:t>ognuno</a:t>
            </a:r>
            <a:r>
              <a:rPr lang="fr-FR" dirty="0" smtClean="0"/>
              <a:t> di « </a:t>
            </a:r>
            <a:r>
              <a:rPr lang="fr-FR" dirty="0" err="1" smtClean="0"/>
              <a:t>perseverare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 » (</a:t>
            </a:r>
            <a:r>
              <a:rPr lang="fr-FR" dirty="0" err="1" smtClean="0"/>
              <a:t>secondo</a:t>
            </a:r>
            <a:r>
              <a:rPr lang="fr-FR" dirty="0" smtClean="0"/>
              <a:t> le sue </a:t>
            </a:r>
            <a:r>
              <a:rPr lang="fr-FR" dirty="0" err="1" smtClean="0"/>
              <a:t>proprie</a:t>
            </a:r>
            <a:r>
              <a:rPr lang="fr-FR" dirty="0" smtClean="0"/>
              <a:t> </a:t>
            </a:r>
            <a:r>
              <a:rPr lang="fr-FR" dirty="0" err="1" smtClean="0"/>
              <a:t>conazioni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mr-IN" dirty="0" smtClean="0"/>
              <a:t>…</a:t>
            </a:r>
            <a:r>
              <a:rPr lang="fr-FR" dirty="0" smtClean="0"/>
              <a:t>e di </a:t>
            </a:r>
            <a:r>
              <a:rPr lang="fr-FR" dirty="0" err="1" smtClean="0"/>
              <a:t>aumentare</a:t>
            </a:r>
            <a:r>
              <a:rPr lang="fr-FR" dirty="0" smtClean="0"/>
              <a:t> la sua « </a:t>
            </a:r>
            <a:r>
              <a:rPr lang="fr-FR" dirty="0" err="1" smtClean="0"/>
              <a:t>potenza</a:t>
            </a:r>
            <a:r>
              <a:rPr lang="fr-FR" dirty="0" smtClean="0"/>
              <a:t> ad </a:t>
            </a:r>
            <a:r>
              <a:rPr lang="fr-FR" dirty="0" err="1" smtClean="0"/>
              <a:t>agire</a:t>
            </a:r>
            <a:r>
              <a:rPr lang="fr-FR" dirty="0" smtClean="0"/>
              <a:t> e di </a:t>
            </a:r>
            <a:r>
              <a:rPr lang="fr-FR" dirty="0" err="1" smtClean="0"/>
              <a:t>esistere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49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</a:t>
            </a:r>
            <a:r>
              <a:rPr lang="fr-FR" dirty="0" err="1" smtClean="0"/>
              <a:t>modello</a:t>
            </a:r>
            <a:r>
              <a:rPr lang="fr-FR" dirty="0" smtClean="0"/>
              <a:t> di </a:t>
            </a:r>
            <a:r>
              <a:rPr lang="fr-FR" dirty="0" err="1" smtClean="0"/>
              <a:t>Jigoro</a:t>
            </a:r>
            <a:r>
              <a:rPr lang="fr-FR" dirty="0" smtClean="0"/>
              <a:t> Kano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Shin, </a:t>
            </a:r>
            <a:r>
              <a:rPr lang="fr-FR" dirty="0" err="1" smtClean="0"/>
              <a:t>ghi</a:t>
            </a:r>
            <a:r>
              <a:rPr lang="fr-FR" dirty="0" smtClean="0"/>
              <a:t>, </a:t>
            </a:r>
            <a:r>
              <a:rPr lang="fr-FR" dirty="0" err="1" smtClean="0"/>
              <a:t>taï</a:t>
            </a:r>
            <a:endParaRPr lang="fr-FR" dirty="0" smtClean="0"/>
          </a:p>
          <a:p>
            <a:r>
              <a:rPr lang="fr-FR" dirty="0" smtClean="0"/>
              <a:t>Che </a:t>
            </a:r>
            <a:r>
              <a:rPr lang="fr-FR" dirty="0" err="1" smtClean="0"/>
              <a:t>cos’é</a:t>
            </a:r>
            <a:r>
              <a:rPr lang="fr-FR" dirty="0" smtClean="0"/>
              <a:t> SHIN ?</a:t>
            </a:r>
          </a:p>
          <a:p>
            <a:r>
              <a:rPr lang="fr-FR" dirty="0" err="1" smtClean="0"/>
              <a:t>Corrispondenza</a:t>
            </a:r>
            <a:r>
              <a:rPr lang="fr-FR" dirty="0" smtClean="0"/>
              <a:t> </a:t>
            </a:r>
            <a:r>
              <a:rPr lang="fr-FR" dirty="0" err="1" smtClean="0"/>
              <a:t>tra</a:t>
            </a:r>
            <a:r>
              <a:rPr lang="fr-FR" dirty="0" smtClean="0"/>
              <a:t> il </a:t>
            </a:r>
            <a:r>
              <a:rPr lang="fr-FR" dirty="0" err="1" smtClean="0"/>
              <a:t>modello</a:t>
            </a:r>
            <a:r>
              <a:rPr lang="fr-FR" dirty="0" smtClean="0"/>
              <a:t> di Kano e il </a:t>
            </a:r>
            <a:r>
              <a:rPr lang="fr-FR" dirty="0" err="1" smtClean="0"/>
              <a:t>modello</a:t>
            </a:r>
            <a:r>
              <a:rPr lang="fr-FR" dirty="0" smtClean="0"/>
              <a:t> </a:t>
            </a:r>
            <a:r>
              <a:rPr lang="fr-FR" dirty="0" err="1" smtClean="0"/>
              <a:t>conativo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35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Conclusione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Jigoro</a:t>
            </a:r>
            <a:r>
              <a:rPr lang="fr-FR" dirty="0" smtClean="0"/>
              <a:t> Kano ha </a:t>
            </a:r>
            <a:r>
              <a:rPr lang="fr-FR" dirty="0" err="1" smtClean="0"/>
              <a:t>creato</a:t>
            </a:r>
            <a:r>
              <a:rPr lang="fr-FR" dirty="0"/>
              <a:t> </a:t>
            </a:r>
            <a:r>
              <a:rPr lang="fr-FR" dirty="0" err="1" smtClean="0"/>
              <a:t>un’arte</a:t>
            </a:r>
            <a:r>
              <a:rPr lang="fr-FR" dirty="0" smtClean="0"/>
              <a:t> : il judo</a:t>
            </a:r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 err="1" smtClean="0"/>
              <a:t>esperienze</a:t>
            </a:r>
            <a:r>
              <a:rPr lang="fr-FR" dirty="0" smtClean="0"/>
              <a:t> </a:t>
            </a:r>
            <a:r>
              <a:rPr lang="fr-FR" dirty="0" err="1" smtClean="0"/>
              <a:t>comuni</a:t>
            </a:r>
            <a:r>
              <a:rPr lang="fr-FR" dirty="0" smtClean="0"/>
              <a:t> e i </a:t>
            </a:r>
            <a:r>
              <a:rPr lang="fr-FR" dirty="0" err="1" smtClean="0"/>
              <a:t>sentimenti</a:t>
            </a:r>
            <a:r>
              <a:rPr lang="fr-FR" dirty="0" smtClean="0"/>
              <a:t> </a:t>
            </a:r>
            <a:r>
              <a:rPr lang="fr-FR" dirty="0" err="1" smtClean="0"/>
              <a:t>comuni</a:t>
            </a:r>
            <a:r>
              <a:rPr lang="fr-FR" dirty="0" smtClean="0"/>
              <a:t>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fondato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cultura</a:t>
            </a:r>
            <a:r>
              <a:rPr lang="fr-FR" dirty="0" smtClean="0"/>
              <a:t> </a:t>
            </a:r>
            <a:r>
              <a:rPr lang="fr-FR" dirty="0" err="1" smtClean="0"/>
              <a:t>specifica</a:t>
            </a:r>
            <a:r>
              <a:rPr lang="fr-FR" dirty="0" smtClean="0"/>
              <a:t>, mondiale</a:t>
            </a:r>
            <a:endParaRPr lang="fr-FR" dirty="0"/>
          </a:p>
          <a:p>
            <a:r>
              <a:rPr lang="fr-FR" dirty="0" err="1" smtClean="0"/>
              <a:t>Coloro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aderiscono</a:t>
            </a:r>
            <a:r>
              <a:rPr lang="fr-FR" dirty="0" smtClean="0"/>
              <a:t> a </a:t>
            </a:r>
            <a:r>
              <a:rPr lang="fr-FR" dirty="0" err="1" smtClean="0"/>
              <a:t>questa</a:t>
            </a:r>
            <a:r>
              <a:rPr lang="fr-FR" dirty="0" smtClean="0"/>
              <a:t> </a:t>
            </a:r>
            <a:r>
              <a:rPr lang="fr-FR" dirty="0" err="1" smtClean="0"/>
              <a:t>cultura</a:t>
            </a:r>
            <a:r>
              <a:rPr lang="fr-FR" dirty="0" smtClean="0"/>
              <a:t> </a:t>
            </a:r>
            <a:r>
              <a:rPr lang="fr-FR" dirty="0" err="1" smtClean="0"/>
              <a:t>hanno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stessi</a:t>
            </a:r>
            <a:r>
              <a:rPr lang="fr-FR" dirty="0" smtClean="0"/>
              <a:t> </a:t>
            </a:r>
            <a:r>
              <a:rPr lang="fr-FR" dirty="0" err="1" smtClean="0"/>
              <a:t>sentimenti</a:t>
            </a:r>
            <a:r>
              <a:rPr lang="fr-FR" dirty="0" smtClean="0"/>
              <a:t>: </a:t>
            </a:r>
            <a:r>
              <a:rPr lang="fr-FR" dirty="0" err="1" smtClean="0"/>
              <a:t>gioia</a:t>
            </a:r>
            <a:r>
              <a:rPr lang="fr-FR" dirty="0" smtClean="0"/>
              <a:t>, </a:t>
            </a:r>
            <a:r>
              <a:rPr lang="fr-FR" dirty="0" err="1" smtClean="0"/>
              <a:t>piacere</a:t>
            </a:r>
            <a:r>
              <a:rPr lang="fr-FR" dirty="0" smtClean="0"/>
              <a:t>, </a:t>
            </a:r>
            <a:r>
              <a:rPr lang="fr-FR" dirty="0" err="1" smtClean="0"/>
              <a:t>dolore</a:t>
            </a:r>
            <a:r>
              <a:rPr lang="fr-FR" dirty="0" smtClean="0"/>
              <a:t>, </a:t>
            </a:r>
            <a:r>
              <a:rPr lang="fr-FR" dirty="0" err="1" smtClean="0"/>
              <a:t>ecc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Ma </a:t>
            </a:r>
            <a:r>
              <a:rPr lang="fr-FR" dirty="0" err="1" smtClean="0"/>
              <a:t>soprattutto</a:t>
            </a:r>
            <a:r>
              <a:rPr lang="fr-FR" dirty="0" smtClean="0"/>
              <a:t>: la </a:t>
            </a:r>
            <a:r>
              <a:rPr lang="fr-FR" dirty="0" err="1" smtClean="0"/>
              <a:t>mutua</a:t>
            </a:r>
            <a:r>
              <a:rPr lang="fr-FR" dirty="0" smtClean="0"/>
              <a:t> </a:t>
            </a:r>
            <a:r>
              <a:rPr lang="fr-FR" dirty="0" err="1" smtClean="0"/>
              <a:t>prosperità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per </a:t>
            </a:r>
            <a:r>
              <a:rPr lang="fr-FR" b="1" dirty="0" err="1" smtClean="0">
                <a:solidFill>
                  <a:srgbClr val="FF0000"/>
                </a:solidFill>
              </a:rPr>
              <a:t>crescere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insieme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E la </a:t>
            </a:r>
            <a:r>
              <a:rPr lang="fr-FR" dirty="0" err="1" smtClean="0"/>
              <a:t>ricerca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miglior</a:t>
            </a:r>
            <a:r>
              <a:rPr lang="fr-FR" dirty="0" smtClean="0"/>
              <a:t> </a:t>
            </a:r>
            <a:r>
              <a:rPr lang="fr-FR" dirty="0" err="1" smtClean="0"/>
              <a:t>impiego</a:t>
            </a:r>
            <a:r>
              <a:rPr lang="fr-FR" dirty="0" smtClean="0"/>
              <a:t> </a:t>
            </a:r>
            <a:r>
              <a:rPr lang="fr-FR" dirty="0" err="1" smtClean="0"/>
              <a:t>dell’energia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per </a:t>
            </a:r>
            <a:r>
              <a:rPr lang="fr-FR" b="1" dirty="0" err="1" smtClean="0">
                <a:solidFill>
                  <a:srgbClr val="FF0000"/>
                </a:solidFill>
              </a:rPr>
              <a:t>crescere</a:t>
            </a:r>
            <a:r>
              <a:rPr lang="fr-FR" b="1" dirty="0" smtClean="0">
                <a:solidFill>
                  <a:srgbClr val="FF0000"/>
                </a:solidFill>
              </a:rPr>
              <a:t> in </a:t>
            </a:r>
            <a:r>
              <a:rPr lang="fr-FR" b="1" dirty="0" err="1" smtClean="0">
                <a:solidFill>
                  <a:srgbClr val="FF0000"/>
                </a:solidFill>
              </a:rPr>
              <a:t>armonia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8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928802"/>
            <a:ext cx="6237042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GRAZIE DELLA VOSTRA ATTENZIONE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5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16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1428728" y="2428868"/>
            <a:ext cx="5040313" cy="35274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027" name="Line 3"/>
          <p:cNvSpPr>
            <a:spLocks noChangeShapeType="1"/>
          </p:cNvSpPr>
          <p:nvPr/>
        </p:nvSpPr>
        <p:spPr bwMode="auto">
          <a:xfrm flipH="1">
            <a:off x="755650" y="5876925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028" name="Line 4"/>
          <p:cNvSpPr>
            <a:spLocks noChangeShapeType="1"/>
          </p:cNvSpPr>
          <p:nvPr/>
        </p:nvSpPr>
        <p:spPr bwMode="auto">
          <a:xfrm>
            <a:off x="7812088" y="4581525"/>
            <a:ext cx="1331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029" name="Line 5"/>
          <p:cNvSpPr>
            <a:spLocks noChangeShapeType="1"/>
          </p:cNvSpPr>
          <p:nvPr/>
        </p:nvSpPr>
        <p:spPr bwMode="auto">
          <a:xfrm flipV="1">
            <a:off x="2771775" y="0"/>
            <a:ext cx="0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142844" y="5929330"/>
            <a:ext cx="2376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4000" b="1" dirty="0">
                <a:solidFill>
                  <a:srgbClr val="F72717"/>
                </a:solidFill>
                <a:latin typeface="Calibri"/>
              </a:rPr>
              <a:t>TAÏ</a:t>
            </a:r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2339975" y="333375"/>
            <a:ext cx="1081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4000" b="1" dirty="0">
                <a:solidFill>
                  <a:srgbClr val="F72717"/>
                </a:solidFill>
                <a:latin typeface="Calibri"/>
              </a:rPr>
              <a:t>GHI</a:t>
            </a:r>
          </a:p>
        </p:txBody>
      </p:sp>
      <p:sp>
        <p:nvSpPr>
          <p:cNvPr id="385032" name="Text Box 8"/>
          <p:cNvSpPr txBox="1">
            <a:spLocks noChangeArrowheads="1"/>
          </p:cNvSpPr>
          <p:nvPr/>
        </p:nvSpPr>
        <p:spPr bwMode="auto">
          <a:xfrm>
            <a:off x="7451725" y="4076700"/>
            <a:ext cx="1439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4000" b="1" dirty="0">
                <a:solidFill>
                  <a:srgbClr val="F72717"/>
                </a:solidFill>
                <a:latin typeface="Calibri"/>
              </a:rPr>
              <a:t>SHIN</a:t>
            </a:r>
          </a:p>
        </p:txBody>
      </p:sp>
      <p:sp>
        <p:nvSpPr>
          <p:cNvPr id="385033" name="AutoShape 9"/>
          <p:cNvSpPr>
            <a:spLocks noChangeArrowheads="1"/>
          </p:cNvSpPr>
          <p:nvPr/>
        </p:nvSpPr>
        <p:spPr bwMode="auto">
          <a:xfrm rot="-1910909">
            <a:off x="2284413" y="2565400"/>
            <a:ext cx="6859587" cy="360363"/>
          </a:xfrm>
          <a:prstGeom prst="homePlate">
            <a:avLst>
              <a:gd name="adj" fmla="val 475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2916238" y="6092825"/>
            <a:ext cx="575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3200" b="1" dirty="0" smtClean="0">
                <a:solidFill>
                  <a:prstClr val="black"/>
                </a:solidFill>
                <a:latin typeface="Calibri"/>
              </a:rPr>
              <a:t>IL </a:t>
            </a:r>
            <a:r>
              <a:rPr lang="fr-FR" sz="3200" b="1" dirty="0">
                <a:solidFill>
                  <a:prstClr val="black"/>
                </a:solidFill>
                <a:latin typeface="Calibri"/>
              </a:rPr>
              <a:t>JUDO </a:t>
            </a:r>
            <a:r>
              <a:rPr lang="fr-FR" sz="3200" b="1" dirty="0" smtClean="0">
                <a:solidFill>
                  <a:prstClr val="black"/>
                </a:solidFill>
                <a:latin typeface="Calibri"/>
              </a:rPr>
              <a:t>DI </a:t>
            </a:r>
            <a:r>
              <a:rPr lang="fr-FR" sz="3200" b="1" dirty="0" err="1">
                <a:solidFill>
                  <a:prstClr val="black"/>
                </a:solidFill>
                <a:latin typeface="Calibri"/>
              </a:rPr>
              <a:t>Jigoro</a:t>
            </a:r>
            <a:r>
              <a:rPr lang="fr-FR" sz="3200" b="1" dirty="0">
                <a:solidFill>
                  <a:prstClr val="black"/>
                </a:solidFill>
                <a:latin typeface="Calibri"/>
              </a:rPr>
              <a:t> KANO</a:t>
            </a:r>
          </a:p>
        </p:txBody>
      </p:sp>
      <p:sp>
        <p:nvSpPr>
          <p:cNvPr id="385035" name="Text Box 11"/>
          <p:cNvSpPr txBox="1">
            <a:spLocks noChangeArrowheads="1"/>
          </p:cNvSpPr>
          <p:nvPr/>
        </p:nvSpPr>
        <p:spPr bwMode="auto">
          <a:xfrm>
            <a:off x="3563938" y="188913"/>
            <a:ext cx="511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2400" dirty="0">
                <a:solidFill>
                  <a:srgbClr val="1F497D"/>
                </a:solidFill>
                <a:latin typeface="Calibri"/>
              </a:rPr>
              <a:t>VOLUME </a:t>
            </a:r>
            <a:r>
              <a:rPr lang="fr-FR" sz="2400" dirty="0" smtClean="0">
                <a:solidFill>
                  <a:srgbClr val="1F497D"/>
                </a:solidFill>
                <a:latin typeface="Calibri"/>
              </a:rPr>
              <a:t>DI COMPETENZA</a:t>
            </a:r>
            <a:endParaRPr lang="fr-FR" sz="24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85036" name="Text Box 12"/>
          <p:cNvSpPr txBox="1">
            <a:spLocks noChangeArrowheads="1"/>
          </p:cNvSpPr>
          <p:nvPr/>
        </p:nvSpPr>
        <p:spPr bwMode="auto">
          <a:xfrm>
            <a:off x="7235825" y="1196975"/>
            <a:ext cx="16922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2400" b="1" dirty="0" err="1" smtClean="0">
                <a:solidFill>
                  <a:srgbClr val="000000"/>
                </a:solidFill>
                <a:latin typeface="Calibri"/>
              </a:rPr>
              <a:t>Principio</a:t>
            </a:r>
            <a:endParaRPr lang="fr-FR" sz="2400" b="1" dirty="0">
              <a:solidFill>
                <a:srgbClr val="000000"/>
              </a:solidFill>
              <a:latin typeface="Calibri"/>
            </a:endParaRPr>
          </a:p>
          <a:p>
            <a:pPr defTabSz="914400">
              <a:spcBef>
                <a:spcPct val="50000"/>
              </a:spcBef>
            </a:pPr>
            <a:r>
              <a:rPr lang="fr-FR" sz="2400" b="1" dirty="0" err="1" smtClean="0">
                <a:solidFill>
                  <a:srgbClr val="000000"/>
                </a:solidFill>
                <a:latin typeface="Calibri"/>
              </a:rPr>
              <a:t>direttore</a:t>
            </a:r>
            <a:endParaRPr lang="fr-FR" sz="24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43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Consonanza</a:t>
            </a:r>
            <a:r>
              <a:rPr lang="fr-FR" dirty="0" smtClean="0">
                <a:solidFill>
                  <a:srgbClr val="FF0000"/>
                </a:solidFill>
              </a:rPr>
              <a:t> socio-</a:t>
            </a:r>
            <a:r>
              <a:rPr lang="fr-FR" dirty="0" err="1" smtClean="0">
                <a:solidFill>
                  <a:srgbClr val="FF0000"/>
                </a:solidFill>
              </a:rPr>
              <a:t>conativa</a:t>
            </a:r>
            <a:r>
              <a:rPr lang="fr-FR" dirty="0" smtClean="0">
                <a:solidFill>
                  <a:srgbClr val="FF0000"/>
                </a:solidFill>
              </a:rPr>
              <a:t> = fonte di </a:t>
            </a:r>
            <a:r>
              <a:rPr lang="fr-FR" dirty="0" err="1" smtClean="0">
                <a:solidFill>
                  <a:srgbClr val="FF0000"/>
                </a:solidFill>
              </a:rPr>
              <a:t>piacere</a:t>
            </a:r>
            <a:r>
              <a:rPr lang="fr-FR" dirty="0" smtClean="0">
                <a:solidFill>
                  <a:srgbClr val="FF0000"/>
                </a:solidFill>
              </a:rPr>
              <a:t> e di </a:t>
            </a:r>
            <a:r>
              <a:rPr lang="fr-FR" dirty="0" err="1" smtClean="0">
                <a:solidFill>
                  <a:srgbClr val="FF0000"/>
                </a:solidFill>
              </a:rPr>
              <a:t>progresso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471742"/>
          </a:xfrm>
        </p:spPr>
        <p:txBody>
          <a:bodyPr/>
          <a:lstStyle/>
          <a:p>
            <a:pPr lvl="1"/>
            <a:r>
              <a:rPr lang="fr-FR" sz="2000" b="1" dirty="0" err="1" smtClean="0">
                <a:solidFill>
                  <a:srgbClr val="FF0000"/>
                </a:solidFill>
              </a:rPr>
              <a:t>Intervallo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massimale</a:t>
            </a:r>
            <a:r>
              <a:rPr lang="fr-FR" sz="2000" b="1" dirty="0" smtClean="0">
                <a:solidFill>
                  <a:srgbClr val="FF0000"/>
                </a:solidFill>
              </a:rPr>
              <a:t> o </a:t>
            </a:r>
            <a:r>
              <a:rPr lang="fr-FR" sz="2000" b="1" dirty="0" err="1" smtClean="0">
                <a:solidFill>
                  <a:srgbClr val="FF0000"/>
                </a:solidFill>
              </a:rPr>
              <a:t>intervallo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ottimale</a:t>
            </a:r>
            <a:r>
              <a:rPr lang="fr-FR" sz="2000" b="1" dirty="0" smtClean="0">
                <a:solidFill>
                  <a:srgbClr val="FF0000"/>
                </a:solidFill>
              </a:rPr>
              <a:t> ?</a:t>
            </a:r>
          </a:p>
          <a:p>
            <a:pPr lvl="1"/>
            <a:endParaRPr lang="fr-FR" sz="20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98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4488"/>
            <a:ext cx="8075613" cy="9144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SOVRAPPOSIZIONE E ORIENTAMENTO</a:t>
            </a:r>
            <a:endParaRPr lang="fr-FR" sz="4000" dirty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627313" y="3357563"/>
            <a:ext cx="3097212" cy="17986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 rot="16200000">
            <a:off x="3671094" y="2674144"/>
            <a:ext cx="1512887" cy="28797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211638" y="566102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/>
              <a:t>LOGICA DI PERFORMACE</a:t>
            </a:r>
            <a:endParaRPr lang="fr-FR" sz="2000" b="1" dirty="0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6156325" y="4508500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6300788" y="3644900"/>
            <a:ext cx="10080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380288" y="3284538"/>
            <a:ext cx="1439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err="1" smtClean="0"/>
              <a:t>Intervallo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minimo</a:t>
            </a:r>
            <a:endParaRPr lang="fr-FR" sz="2000" b="1" dirty="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357422" y="2214554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OGGETTO CULTURALE : judo</a:t>
            </a:r>
            <a:endParaRPr lang="fr-FR" b="1" dirty="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492500" y="45085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SOGGETTO</a:t>
            </a:r>
            <a:endParaRPr lang="fr-FR" b="1" dirty="0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flipV="1">
            <a:off x="3348038" y="2492375"/>
            <a:ext cx="4319587" cy="2016125"/>
          </a:xfrm>
          <a:prstGeom prst="line">
            <a:avLst/>
          </a:prstGeom>
          <a:noFill/>
          <a:ln w="38100">
            <a:solidFill>
              <a:srgbClr val="FC3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3348038" y="2565400"/>
            <a:ext cx="3960812" cy="1943100"/>
          </a:xfrm>
          <a:prstGeom prst="line">
            <a:avLst/>
          </a:prstGeom>
          <a:noFill/>
          <a:ln w="38100">
            <a:solidFill>
              <a:srgbClr val="FC3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6443663" y="21336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FC3B06"/>
                </a:solidFill>
                <a:latin typeface="Tahoma" pitchFamily="34" charset="0"/>
              </a:rPr>
              <a:t>Regole</a:t>
            </a:r>
            <a:endParaRPr lang="fr-FR" dirty="0">
              <a:solidFill>
                <a:srgbClr val="FC3B06"/>
              </a:solidFill>
              <a:latin typeface="Tahoma" pitchFamily="34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7740650" y="24209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FC3B06"/>
                </a:solidFill>
                <a:latin typeface="Tahoma" pitchFamily="34" charset="0"/>
              </a:rPr>
              <a:t>Principio</a:t>
            </a:r>
            <a:endParaRPr lang="fr-FR" dirty="0">
              <a:solidFill>
                <a:srgbClr val="FC3B0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37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4488"/>
            <a:ext cx="8075613" cy="914400"/>
          </a:xfrm>
        </p:spPr>
        <p:txBody>
          <a:bodyPr/>
          <a:lstStyle/>
          <a:p>
            <a:r>
              <a:rPr lang="fr-FR" sz="4000" dirty="0"/>
              <a:t>SOVRAPPOSIZIONE E ORIENTAMENTO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700338" y="3357563"/>
            <a:ext cx="3097212" cy="17986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 rot="16200000">
            <a:off x="2914650" y="3573463"/>
            <a:ext cx="1368425" cy="10795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924300" y="5589588"/>
            <a:ext cx="4679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/>
              <a:t>LOGICA EDUCATIVA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/>
              <a:t>     O DI SVILUPPO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/>
              <a:t>O DI APPRENDIMENTO</a:t>
            </a:r>
            <a:endParaRPr lang="fr-FR" sz="2000" b="1" dirty="0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4427538" y="4508500"/>
            <a:ext cx="1944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5651500" y="3357563"/>
            <a:ext cx="16573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7451725" y="2924175"/>
            <a:ext cx="1368425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err="1" smtClean="0"/>
              <a:t>Intervallo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massimo</a:t>
            </a:r>
            <a:endParaRPr lang="fr-FR" sz="2000" b="1" dirty="0" smtClean="0"/>
          </a:p>
          <a:p>
            <a:pPr>
              <a:spcBef>
                <a:spcPct val="50000"/>
              </a:spcBef>
            </a:pPr>
            <a:r>
              <a:rPr lang="fr-FR" sz="2000" b="1" dirty="0" smtClean="0"/>
              <a:t>=  </a:t>
            </a:r>
            <a:r>
              <a:rPr lang="fr-FR" sz="2000" b="1" dirty="0" err="1" smtClean="0"/>
              <a:t>fallimento</a:t>
            </a:r>
            <a:endParaRPr lang="fr-FR" sz="2000" b="1" dirty="0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019925" y="4652963"/>
            <a:ext cx="1338289" cy="1169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err="1" smtClean="0"/>
              <a:t>Intervallo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ottimale</a:t>
            </a:r>
            <a:endParaRPr lang="fr-FR" sz="2000" b="1" dirty="0" smtClean="0"/>
          </a:p>
          <a:p>
            <a:pPr>
              <a:spcBef>
                <a:spcPct val="50000"/>
              </a:spcBef>
            </a:pPr>
            <a:r>
              <a:rPr lang="fr-FR" sz="2000" b="1" dirty="0" smtClean="0"/>
              <a:t>= </a:t>
            </a:r>
            <a:r>
              <a:rPr lang="fr-FR" sz="2000" b="1" dirty="0" err="1" smtClean="0"/>
              <a:t>riuscita</a:t>
            </a:r>
            <a:endParaRPr lang="fr-FR" sz="2000" b="1" dirty="0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4356100" y="4365625"/>
            <a:ext cx="287338" cy="2873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4427538" y="4508500"/>
            <a:ext cx="244951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4859338" y="23495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OGGETTO CULTURALE</a:t>
            </a:r>
            <a:endParaRPr lang="fr-FR" b="1" dirty="0"/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3203575" y="44370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SOGGETTO</a:t>
            </a:r>
            <a:endParaRPr lang="fr-FR" b="1" dirty="0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V="1">
            <a:off x="3348038" y="1412875"/>
            <a:ext cx="2160587" cy="3095625"/>
          </a:xfrm>
          <a:prstGeom prst="line">
            <a:avLst/>
          </a:prstGeom>
          <a:noFill/>
          <a:ln w="38100">
            <a:solidFill>
              <a:srgbClr val="FC3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3348038" y="2133600"/>
            <a:ext cx="5040312" cy="2374900"/>
          </a:xfrm>
          <a:prstGeom prst="line">
            <a:avLst/>
          </a:prstGeom>
          <a:noFill/>
          <a:ln w="38100">
            <a:solidFill>
              <a:srgbClr val="FC3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5076825" y="1052513"/>
            <a:ext cx="1132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C3B06"/>
                </a:solidFill>
                <a:latin typeface="Tahoma" pitchFamily="34" charset="0"/>
              </a:rPr>
              <a:t>REGOLE</a:t>
            </a:r>
            <a:endParaRPr lang="fr-FR" dirty="0">
              <a:solidFill>
                <a:srgbClr val="FC3B06"/>
              </a:solidFill>
              <a:latin typeface="Tahoma" pitchFamily="34" charset="0"/>
            </a:endParaRP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308850" y="1700213"/>
            <a:ext cx="1582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C3B06"/>
                </a:solidFill>
                <a:latin typeface="Tahoma" pitchFamily="34" charset="0"/>
              </a:rPr>
              <a:t>PRINCIPIO</a:t>
            </a:r>
            <a:endParaRPr lang="fr-FR" dirty="0">
              <a:solidFill>
                <a:srgbClr val="FC3B0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79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L’importante </a:t>
            </a:r>
            <a:r>
              <a:rPr lang="fr-FR" dirty="0" err="1" smtClean="0"/>
              <a:t>é</a:t>
            </a:r>
            <a:r>
              <a:rPr lang="fr-FR" dirty="0" smtClean="0"/>
              <a:t> SHIN</a:t>
            </a:r>
            <a:br>
              <a:rPr lang="fr-FR" dirty="0" smtClean="0"/>
            </a:br>
            <a:r>
              <a:rPr lang="fr-FR" dirty="0" smtClean="0"/>
              <a:t>L’importante </a:t>
            </a:r>
            <a:r>
              <a:rPr lang="fr-FR" dirty="0" err="1" smtClean="0"/>
              <a:t>é</a:t>
            </a:r>
            <a:r>
              <a:rPr lang="fr-FR" dirty="0" smtClean="0"/>
              <a:t> l’</a:t>
            </a:r>
            <a:r>
              <a:rPr lang="fr-FR" dirty="0" err="1" smtClean="0"/>
              <a:t>educazione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3926"/>
            <a:ext cx="8229600" cy="4525963"/>
          </a:xfrm>
        </p:spPr>
        <p:txBody>
          <a:bodyPr/>
          <a:lstStyle/>
          <a:p>
            <a:r>
              <a:rPr lang="fr-FR" dirty="0" smtClean="0"/>
              <a:t>Ma </a:t>
            </a:r>
            <a:r>
              <a:rPr lang="fr-FR" dirty="0" err="1" smtClean="0"/>
              <a:t>é</a:t>
            </a:r>
            <a:r>
              <a:rPr lang="fr-FR" dirty="0" smtClean="0"/>
              <a:t> </a:t>
            </a:r>
            <a:r>
              <a:rPr lang="fr-FR" dirty="0" err="1" smtClean="0"/>
              <a:t>vero</a:t>
            </a:r>
            <a:r>
              <a:rPr lang="fr-FR" dirty="0" smtClean="0"/>
              <a:t> solo </a:t>
            </a:r>
            <a:r>
              <a:rPr lang="fr-FR" dirty="0" err="1" smtClean="0"/>
              <a:t>che</a:t>
            </a:r>
            <a:r>
              <a:rPr lang="fr-FR" dirty="0" smtClean="0"/>
              <a:t> ad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tappa</a:t>
            </a:r>
            <a:r>
              <a:rPr lang="fr-FR" dirty="0" smtClean="0"/>
              <a:t> </a:t>
            </a:r>
            <a:r>
              <a:rPr lang="fr-FR" dirty="0" err="1" smtClean="0"/>
              <a:t>avanzata</a:t>
            </a:r>
            <a:endParaRPr lang="fr-FR" dirty="0" smtClean="0"/>
          </a:p>
          <a:p>
            <a:r>
              <a:rPr lang="fr-FR" dirty="0" err="1" smtClean="0"/>
              <a:t>Precedentemente</a:t>
            </a:r>
            <a:r>
              <a:rPr lang="fr-FR" dirty="0" smtClean="0"/>
              <a:t>, </a:t>
            </a:r>
            <a:r>
              <a:rPr lang="fr-FR" dirty="0" err="1" smtClean="0"/>
              <a:t>questo</a:t>
            </a:r>
            <a:r>
              <a:rPr lang="fr-FR" dirty="0" smtClean="0"/>
              <a:t> non </a:t>
            </a:r>
            <a:r>
              <a:rPr lang="fr-FR" dirty="0" err="1" smtClean="0"/>
              <a:t>é</a:t>
            </a:r>
            <a:r>
              <a:rPr lang="fr-FR" dirty="0" smtClean="0"/>
              <a:t> </a:t>
            </a:r>
            <a:r>
              <a:rPr lang="fr-FR" dirty="0" err="1" smtClean="0"/>
              <a:t>possibile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</a:p>
          <a:p>
            <a:r>
              <a:rPr lang="fr-FR" dirty="0" smtClean="0"/>
              <a:t>Perché </a:t>
            </a:r>
            <a:r>
              <a:rPr lang="fr-FR" dirty="0" err="1" smtClean="0"/>
              <a:t>ognuno</a:t>
            </a:r>
            <a:r>
              <a:rPr lang="fr-FR" dirty="0" smtClean="0"/>
              <a:t> </a:t>
            </a:r>
            <a:r>
              <a:rPr lang="fr-FR" dirty="0" err="1" smtClean="0"/>
              <a:t>é</a:t>
            </a:r>
            <a:r>
              <a:rPr lang="fr-FR" dirty="0" smtClean="0"/>
              <a:t> </a:t>
            </a:r>
            <a:r>
              <a:rPr lang="fr-FR" dirty="0" err="1" smtClean="0"/>
              <a:t>diretto</a:t>
            </a:r>
            <a:r>
              <a:rPr lang="fr-FR" dirty="0" smtClean="0"/>
              <a:t> dalle sue </a:t>
            </a:r>
            <a:r>
              <a:rPr lang="fr-FR" dirty="0" err="1" smtClean="0"/>
              <a:t>prevalenze</a:t>
            </a:r>
            <a:r>
              <a:rPr lang="fr-FR" dirty="0" smtClean="0"/>
              <a:t> conative!</a:t>
            </a:r>
          </a:p>
          <a:p>
            <a:r>
              <a:rPr lang="fr-FR" dirty="0" smtClean="0"/>
              <a:t>Che </a:t>
            </a:r>
            <a:r>
              <a:rPr lang="fr-FR" dirty="0" err="1" smtClean="0"/>
              <a:t>danno</a:t>
            </a:r>
            <a:r>
              <a:rPr lang="fr-FR" dirty="0" smtClean="0"/>
              <a:t> SENSO al </a:t>
            </a:r>
            <a:r>
              <a:rPr lang="fr-FR" dirty="0" err="1" smtClean="0"/>
              <a:t>suo</a:t>
            </a:r>
            <a:r>
              <a:rPr lang="fr-FR" dirty="0" smtClean="0"/>
              <a:t> Judo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21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698</Words>
  <Application>Microsoft Macintosh PowerPoint</Application>
  <PresentationFormat>Présentation à l'écran (4:3)</PresentationFormat>
  <Paragraphs>289</Paragraphs>
  <Slides>41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Thème Office</vt:lpstr>
      <vt:lpstr>1_Thème Office</vt:lpstr>
      <vt:lpstr>2_Thème Office</vt:lpstr>
      <vt:lpstr>CRESCERE CON IL JUDO</vt:lpstr>
      <vt:lpstr>3 MODI DI CRESCERE</vt:lpstr>
      <vt:lpstr>Modello conativo</vt:lpstr>
      <vt:lpstr>Il modello di Jigoro Kano</vt:lpstr>
      <vt:lpstr>Présentation PowerPoint</vt:lpstr>
      <vt:lpstr>Consonanza socio-conativa = fonte di piacere e di progresso  </vt:lpstr>
      <vt:lpstr>SOVRAPPOSIZIONE E ORIENTAMENTO</vt:lpstr>
      <vt:lpstr>SOVRAPPOSIZIONE E ORIENTAMENTO</vt:lpstr>
      <vt:lpstr>L’importante é SHIN L’importante é l’educazione</vt:lpstr>
      <vt:lpstr>Il senso del judo</vt:lpstr>
      <vt:lpstr>Crescere in esperienza</vt:lpstr>
      <vt:lpstr>Prevalenze conative e cambiamento di senso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Antonio Damasio</vt:lpstr>
      <vt:lpstr>L’omeostasia</vt:lpstr>
      <vt:lpstr>Crescere con Piacere Decrescere con Dispiacere</vt:lpstr>
      <vt:lpstr>Modello della dinamica   Piacere/Dispiacere </vt:lpstr>
      <vt:lpstr>Una condizione per crescere : la consonanza socio-conativa</vt:lpstr>
      <vt:lpstr>I sentimenti all’origine di una cultura</vt:lpstr>
      <vt:lpstr> Alcuni profili differenti</vt:lpstr>
      <vt:lpstr>La cultura JUDO</vt:lpstr>
      <vt:lpstr>Il judo permette ad ognuno di CRESCERE secondo i propri  sentimenti</vt:lpstr>
      <vt:lpstr>Conclusione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GRANDIR PAR LE JUDO</dc:title>
  <dc:creator>Gilles BUI-XUAN</dc:creator>
  <cp:lastModifiedBy>Gilles BUI-XUAN</cp:lastModifiedBy>
  <cp:revision>27</cp:revision>
  <dcterms:created xsi:type="dcterms:W3CDTF">2018-10-04T19:17:39Z</dcterms:created>
  <dcterms:modified xsi:type="dcterms:W3CDTF">2018-10-06T10:54:37Z</dcterms:modified>
</cp:coreProperties>
</file>