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9" r:id="rId7"/>
    <p:sldId id="270" r:id="rId8"/>
    <p:sldId id="271" r:id="rId9"/>
    <p:sldId id="272" r:id="rId10"/>
    <p:sldId id="273" r:id="rId11"/>
    <p:sldId id="274" r:id="rId12"/>
    <p:sldId id="275" r:id="rId13"/>
    <p:sldId id="276" r:id="rId14"/>
    <p:sldId id="277" r:id="rId15"/>
    <p:sldId id="261" r:id="rId16"/>
    <p:sldId id="262" r:id="rId17"/>
    <p:sldId id="263" r:id="rId18"/>
    <p:sldId id="264" r:id="rId19"/>
    <p:sldId id="265" r:id="rId20"/>
    <p:sldId id="266" r:id="rId21"/>
    <p:sldId id="267"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249" autoAdjust="0"/>
  </p:normalViewPr>
  <p:slideViewPr>
    <p:cSldViewPr snapToGrid="0">
      <p:cViewPr varScale="1">
        <p:scale>
          <a:sx n="73" d="100"/>
          <a:sy n="73" d="100"/>
        </p:scale>
        <p:origin x="7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t>5/11/2021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t>5/11/2021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5/11/2021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5/11/2021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8870" y="249381"/>
            <a:ext cx="9626650" cy="980902"/>
          </a:xfrm>
        </p:spPr>
        <p:txBody>
          <a:bodyPr/>
          <a:lstStyle/>
          <a:p>
            <a:r>
              <a:rPr lang="it-IT" sz="2800">
                <a:solidFill>
                  <a:srgbClr val="E6B729"/>
                </a:solidFill>
                <a:latin typeface="Arial Black" panose="020B0A04020102020204" pitchFamily="34" charset="0"/>
              </a:rPr>
              <a:t>Corso per operatore sportivo della Metodologia del cammino</a:t>
            </a:r>
            <a:endParaRPr lang="it-IT" sz="2800" dirty="0">
              <a:solidFill>
                <a:schemeClr val="accent3"/>
              </a:solidFill>
              <a:latin typeface="Arial Black" panose="020B0A04020102020204" pitchFamily="34" charset="0"/>
            </a:endParaRPr>
          </a:p>
        </p:txBody>
      </p:sp>
      <p:sp>
        <p:nvSpPr>
          <p:cNvPr id="3" name="Sottotitolo 2"/>
          <p:cNvSpPr>
            <a:spLocks noGrp="1"/>
          </p:cNvSpPr>
          <p:nvPr>
            <p:ph type="subTitle" idx="1"/>
          </p:nvPr>
        </p:nvSpPr>
        <p:spPr>
          <a:xfrm>
            <a:off x="847385" y="2266936"/>
            <a:ext cx="5287407" cy="2729133"/>
          </a:xfrm>
        </p:spPr>
        <p:txBody>
          <a:bodyPr>
            <a:noAutofit/>
          </a:bodyPr>
          <a:lstStyle/>
          <a:p>
            <a:pPr marL="342900" indent="-342900">
              <a:lnSpc>
                <a:spcPct val="150000"/>
              </a:lnSpc>
              <a:buFont typeface="Arial" panose="020B0604020202020204" pitchFamily="34" charset="0"/>
              <a:buChar char="•"/>
            </a:pPr>
            <a:r>
              <a:rPr lang="it-IT" sz="3600">
                <a:solidFill>
                  <a:schemeClr val="tx1"/>
                </a:solidFill>
                <a:latin typeface="Arial Black" panose="020B0A04020102020204" pitchFamily="34" charset="0"/>
              </a:rPr>
              <a:t>Confort</a:t>
            </a:r>
          </a:p>
          <a:p>
            <a:pPr marL="342900" indent="-342900">
              <a:lnSpc>
                <a:spcPct val="150000"/>
              </a:lnSpc>
              <a:buFont typeface="Arial" panose="020B0604020202020204" pitchFamily="34" charset="0"/>
              <a:buChar char="•"/>
            </a:pPr>
            <a:r>
              <a:rPr lang="it-IT" sz="3600">
                <a:solidFill>
                  <a:schemeClr val="tx1"/>
                </a:solidFill>
                <a:latin typeface="Arial Black" panose="020B0A04020102020204" pitchFamily="34" charset="0"/>
              </a:rPr>
              <a:t>Sicurezza</a:t>
            </a:r>
          </a:p>
          <a:p>
            <a:pPr marL="342900" indent="-342900">
              <a:lnSpc>
                <a:spcPct val="150000"/>
              </a:lnSpc>
              <a:buFont typeface="Arial" panose="020B0604020202020204" pitchFamily="34" charset="0"/>
              <a:buChar char="•"/>
            </a:pPr>
            <a:r>
              <a:rPr lang="it-IT" sz="3600">
                <a:solidFill>
                  <a:schemeClr val="tx1"/>
                </a:solidFill>
                <a:latin typeface="Arial Black" panose="020B0A04020102020204" pitchFamily="34" charset="0"/>
              </a:rPr>
              <a:t>divertimento</a:t>
            </a:r>
            <a:endParaRPr lang="it-IT" sz="3600" dirty="0">
              <a:solidFill>
                <a:schemeClr val="tx1"/>
              </a:solidFill>
              <a:latin typeface="Arial Black" panose="020B0A04020102020204"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918416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452718"/>
            <a:ext cx="9404723" cy="1088699"/>
          </a:xfrm>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normAutofit/>
          </a:bodyPr>
          <a:lstStyle/>
          <a:p>
            <a:pPr marL="0" indent="0">
              <a:buNone/>
            </a:pPr>
            <a:r>
              <a:rPr lang="it-IT" sz="2200" dirty="0">
                <a:latin typeface="Arial" panose="020B0604020202020204" pitchFamily="34" charset="0"/>
                <a:cs typeface="Arial" panose="020B0604020202020204" pitchFamily="34" charset="0"/>
              </a:rPr>
              <a:t>Il direttore di gita, libero dalle necessità di stare personalmente in testa o in coda, si posiziona dove ritiene più opportuno in funzione delle circostanze.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In </a:t>
            </a:r>
            <a:r>
              <a:rPr lang="it-IT" sz="2200" dirty="0">
                <a:latin typeface="Arial" panose="020B0604020202020204" pitchFamily="34" charset="0"/>
                <a:cs typeface="Arial" panose="020B0604020202020204" pitchFamily="34" charset="0"/>
              </a:rPr>
              <a:t>condizioni normali prevalentemente al centro, in cattive condizioni ambientali arretra verso il fondo del gruppo dove sono maggiori gli intoppi e più facilmente si verificano i distacchi tra i partecipanti.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Sul </a:t>
            </a:r>
            <a:r>
              <a:rPr lang="it-IT" sz="2200" dirty="0">
                <a:latin typeface="Arial" panose="020B0604020202020204" pitchFamily="34" charset="0"/>
                <a:cs typeface="Arial" panose="020B0604020202020204" pitchFamily="34" charset="0"/>
              </a:rPr>
              <a:t>direttore grava la responsabilità dell’uscita e, conseguentemente, solo a lui spetta la decisionalità in merito ad eventuali modifiche al programma. </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1440628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452718"/>
            <a:ext cx="9404723" cy="1010322"/>
          </a:xfrm>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normAutofit/>
          </a:bodyPr>
          <a:lstStyle/>
          <a:p>
            <a:pPr marL="0" indent="0">
              <a:buNone/>
            </a:pPr>
            <a:r>
              <a:rPr lang="it-IT" sz="2200" dirty="0">
                <a:latin typeface="Arial" panose="020B0604020202020204" pitchFamily="34" charset="0"/>
                <a:cs typeface="Arial" panose="020B0604020202020204" pitchFamily="34" charset="0"/>
              </a:rPr>
              <a:t>Apripista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Sta </a:t>
            </a:r>
            <a:r>
              <a:rPr lang="it-IT" sz="2200" dirty="0">
                <a:latin typeface="Arial" panose="020B0604020202020204" pitchFamily="34" charset="0"/>
                <a:cs typeface="Arial" panose="020B0604020202020204" pitchFamily="34" charset="0"/>
              </a:rPr>
              <a:t>sempre in testa senza farsi sopravanzare da alcun partecipante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Regola </a:t>
            </a:r>
            <a:r>
              <a:rPr lang="it-IT" sz="2200" dirty="0">
                <a:latin typeface="Arial" panose="020B0604020202020204" pitchFamily="34" charset="0"/>
                <a:cs typeface="Arial" panose="020B0604020202020204" pitchFamily="34" charset="0"/>
              </a:rPr>
              <a:t>l’andatura di marcia (curando il riscaldamento) e mantiene compatto il gruppo curando la velocità e le soste.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Segnala </a:t>
            </a:r>
            <a:r>
              <a:rPr lang="it-IT" sz="2200" dirty="0">
                <a:latin typeface="Arial" panose="020B0604020202020204" pitchFamily="34" charset="0"/>
                <a:cs typeface="Arial" panose="020B0604020202020204" pitchFamily="34" charset="0"/>
              </a:rPr>
              <a:t>i punti critici eventualmente lasciando una persona nei pressi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Segue </a:t>
            </a:r>
            <a:r>
              <a:rPr lang="it-IT" sz="2200" dirty="0">
                <a:latin typeface="Arial" panose="020B0604020202020204" pitchFamily="34" charset="0"/>
                <a:cs typeface="Arial" panose="020B0604020202020204" pitchFamily="34" charset="0"/>
              </a:rPr>
              <a:t>con cura il percorso e tiene conto delle eventuali via di fuga</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962632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452718"/>
            <a:ext cx="9404723" cy="1010322"/>
          </a:xfrm>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normAutofit/>
          </a:bodyPr>
          <a:lstStyle/>
          <a:p>
            <a:pPr marL="0" indent="0">
              <a:buNone/>
            </a:pPr>
            <a:r>
              <a:rPr lang="it-IT" sz="2200" dirty="0">
                <a:latin typeface="Arial" panose="020B0604020202020204" pitchFamily="34" charset="0"/>
                <a:cs typeface="Arial" panose="020B0604020202020204" pitchFamily="34" charset="0"/>
              </a:rPr>
              <a:t>Chiudi fila/Scopa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Compito </a:t>
            </a:r>
            <a:r>
              <a:rPr lang="it-IT" sz="2200" dirty="0">
                <a:latin typeface="Arial" panose="020B0604020202020204" pitchFamily="34" charset="0"/>
                <a:cs typeface="Arial" panose="020B0604020202020204" pitchFamily="34" charset="0"/>
              </a:rPr>
              <a:t>noioso ma estremamente importante in quanto la maggior parte degli intoppi si scarica sulla coda.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Il </a:t>
            </a:r>
            <a:r>
              <a:rPr lang="it-IT" sz="2200" dirty="0">
                <a:latin typeface="Arial" panose="020B0604020202020204" pitchFamily="34" charset="0"/>
                <a:cs typeface="Arial" panose="020B0604020202020204" pitchFamily="34" charset="0"/>
              </a:rPr>
              <a:t>chiudi fila indica con la sua presenza la fine del gruppo e non deve, pertanto, superare nessun partecipante.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Se </a:t>
            </a:r>
            <a:r>
              <a:rPr lang="it-IT" sz="2200" dirty="0">
                <a:latin typeface="Arial" panose="020B0604020202020204" pitchFamily="34" charset="0"/>
                <a:cs typeface="Arial" panose="020B0604020202020204" pitchFamily="34" charset="0"/>
              </a:rPr>
              <a:t>possibile è consigliabile affiancare un altro accompagnatore al chiudi fila sia per alleviare la monotonia del ruolo sia per migliorare l’assistenza ai partecipanti in difficoltà.</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881888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a:xfrm>
            <a:off x="848103" y="1574551"/>
            <a:ext cx="8946541" cy="4826249"/>
          </a:xfrm>
        </p:spPr>
        <p:txBody>
          <a:bodyPr>
            <a:normAutofit fontScale="92500" lnSpcReduction="20000"/>
          </a:bodyPr>
          <a:lstStyle/>
          <a:p>
            <a:pPr marL="0" indent="0">
              <a:buNone/>
            </a:pPr>
            <a:r>
              <a:rPr lang="it-IT" dirty="0">
                <a:latin typeface="Arial" panose="020B0604020202020204" pitchFamily="34" charset="0"/>
                <a:cs typeface="Arial" panose="020B0604020202020204" pitchFamily="34" charset="0"/>
              </a:rPr>
              <a:t>Con tre accompagnatori così disposti si conduce tranquillamente una escursione in condizioni normali. E’ però utile disporre di qualche altro collaboratore da distribuire lungo la comitiva secondo criteri ritenuti utili dal responsabile. Casi tipici: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Affiancare </a:t>
            </a:r>
            <a:r>
              <a:rPr lang="it-IT" dirty="0">
                <a:latin typeface="Arial" panose="020B0604020202020204" pitchFamily="34" charset="0"/>
                <a:cs typeface="Arial" panose="020B0604020202020204" pitchFamily="34" charset="0"/>
              </a:rPr>
              <a:t>apripista e scopa costituendo così nucleo di testa e coda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Costituire </a:t>
            </a:r>
            <a:r>
              <a:rPr lang="it-IT" dirty="0">
                <a:latin typeface="Arial" panose="020B0604020202020204" pitchFamily="34" charset="0"/>
                <a:cs typeface="Arial" panose="020B0604020202020204" pitchFamily="34" charset="0"/>
              </a:rPr>
              <a:t>una comitiva autonoma più lenta o veloce rispettivamente per compattare i ritardatari o per raggiungere una meta che per orario o difficoltà non è accessibile a tutti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Formare </a:t>
            </a:r>
            <a:r>
              <a:rPr lang="it-IT" dirty="0">
                <a:latin typeface="Arial" panose="020B0604020202020204" pitchFamily="34" charset="0"/>
                <a:cs typeface="Arial" panose="020B0604020202020204" pitchFamily="34" charset="0"/>
              </a:rPr>
              <a:t>un gruppetto che sopravanza la comitiva per riconoscere un percorso in punti dubbi o per attrezzare dei passaggi con corde fisse o altro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Fare </a:t>
            </a:r>
            <a:r>
              <a:rPr lang="it-IT" dirty="0">
                <a:latin typeface="Arial" panose="020B0604020202020204" pitchFamily="34" charset="0"/>
                <a:cs typeface="Arial" panose="020B0604020202020204" pitchFamily="34" charset="0"/>
              </a:rPr>
              <a:t>da </a:t>
            </a:r>
            <a:r>
              <a:rPr lang="it-IT" dirty="0" err="1">
                <a:latin typeface="Arial" panose="020B0604020202020204" pitchFamily="34" charset="0"/>
                <a:cs typeface="Arial" panose="020B0604020202020204" pitchFamily="34" charset="0"/>
              </a:rPr>
              <a:t>motivatori</a:t>
            </a:r>
            <a:r>
              <a:rPr lang="it-IT" dirty="0">
                <a:latin typeface="Arial" panose="020B0604020202020204" pitchFamily="34" charset="0"/>
                <a:cs typeface="Arial" panose="020B0604020202020204" pitchFamily="34" charset="0"/>
              </a:rPr>
              <a:t> all’interno di quel gruppo di partecipanti che tendendo a camminare lentamente o a fermarsi in continuazione spezzano la continuità della fila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Piazzarsi </a:t>
            </a:r>
            <a:r>
              <a:rPr lang="it-IT" dirty="0">
                <a:latin typeface="Arial" panose="020B0604020202020204" pitchFamily="34" charset="0"/>
                <a:cs typeface="Arial" panose="020B0604020202020204" pitchFamily="34" charset="0"/>
              </a:rPr>
              <a:t>nei punti più delicati in modo di aiutare le persone a superare i punti delicati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Aiutare </a:t>
            </a:r>
            <a:r>
              <a:rPr lang="it-IT" dirty="0">
                <a:latin typeface="Arial" panose="020B0604020202020204" pitchFamily="34" charset="0"/>
                <a:cs typeface="Arial" panose="020B0604020202020204" pitchFamily="34" charset="0"/>
              </a:rPr>
              <a:t>nelle emergenze</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336886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lstStyle/>
          <a:p>
            <a:pPr>
              <a:buFontTx/>
              <a:buChar char="-"/>
            </a:pPr>
            <a:r>
              <a:rPr lang="it-IT" dirty="0" smtClean="0">
                <a:latin typeface="Arial" panose="020B0604020202020204" pitchFamily="34" charset="0"/>
                <a:cs typeface="Arial" panose="020B0604020202020204" pitchFamily="34" charset="0"/>
              </a:rPr>
              <a:t>Evitare </a:t>
            </a:r>
            <a:r>
              <a:rPr lang="it-IT" dirty="0">
                <a:latin typeface="Arial" panose="020B0604020202020204" pitchFamily="34" charset="0"/>
                <a:cs typeface="Arial" panose="020B0604020202020204" pitchFamily="34" charset="0"/>
              </a:rPr>
              <a:t>una partenza frazionata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Invitare </a:t>
            </a:r>
            <a:r>
              <a:rPr lang="it-IT" dirty="0">
                <a:latin typeface="Arial" panose="020B0604020202020204" pitchFamily="34" charset="0"/>
                <a:cs typeface="Arial" panose="020B0604020202020204" pitchFamily="34" charset="0"/>
              </a:rPr>
              <a:t>i partecipanti a non vestirsi troppo per evitare una fermata dopo pochi minuti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Si </a:t>
            </a:r>
            <a:r>
              <a:rPr lang="it-IT" dirty="0">
                <a:latin typeface="Arial" panose="020B0604020202020204" pitchFamily="34" charset="0"/>
                <a:cs typeface="Arial" panose="020B0604020202020204" pitchFamily="34" charset="0"/>
              </a:rPr>
              <a:t>procede in fila indiana, densità diverse dipendono da condizioni diverse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I </a:t>
            </a:r>
            <a:r>
              <a:rPr lang="it-IT" dirty="0">
                <a:latin typeface="Arial" panose="020B0604020202020204" pitchFamily="34" charset="0"/>
                <a:cs typeface="Arial" panose="020B0604020202020204" pitchFamily="34" charset="0"/>
              </a:rPr>
              <a:t>soggetti più «deboli» vanno messi in testa per regolare l’andatura </a:t>
            </a:r>
          </a:p>
          <a:p>
            <a:pPr>
              <a:buFontTx/>
              <a:buChar char="-"/>
            </a:pPr>
            <a:r>
              <a:rPr lang="it-IT" dirty="0" smtClean="0">
                <a:latin typeface="Arial" panose="020B0604020202020204" pitchFamily="34" charset="0"/>
                <a:cs typeface="Arial" panose="020B0604020202020204" pitchFamily="34" charset="0"/>
              </a:rPr>
              <a:t>Partenza </a:t>
            </a:r>
            <a:r>
              <a:rPr lang="it-IT" dirty="0">
                <a:latin typeface="Arial" panose="020B0604020202020204" pitchFamily="34" charset="0"/>
                <a:cs typeface="Arial" panose="020B0604020202020204" pitchFamily="34" charset="0"/>
              </a:rPr>
              <a:t>«tranquilla» per favorire il riscaldamento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Il </a:t>
            </a:r>
            <a:r>
              <a:rPr lang="it-IT" dirty="0">
                <a:latin typeface="Arial" panose="020B0604020202020204" pitchFamily="34" charset="0"/>
                <a:cs typeface="Arial" panose="020B0604020202020204" pitchFamily="34" charset="0"/>
              </a:rPr>
              <a:t>buon apri fila non è colui che «brucia» i record di salita </a:t>
            </a:r>
            <a:endParaRPr lang="it-IT" dirty="0" smtClean="0">
              <a:latin typeface="Arial" panose="020B0604020202020204" pitchFamily="34" charset="0"/>
              <a:cs typeface="Arial" panose="020B0604020202020204" pitchFamily="34" charset="0"/>
            </a:endParaRPr>
          </a:p>
          <a:p>
            <a:pPr>
              <a:buFontTx/>
              <a:buChar char="-"/>
            </a:pPr>
            <a:r>
              <a:rPr lang="it-IT" dirty="0" smtClean="0">
                <a:latin typeface="Arial" panose="020B0604020202020204" pitchFamily="34" charset="0"/>
                <a:cs typeface="Arial" panose="020B0604020202020204" pitchFamily="34" charset="0"/>
              </a:rPr>
              <a:t>Una </a:t>
            </a:r>
            <a:r>
              <a:rPr lang="it-IT" dirty="0">
                <a:latin typeface="Arial" panose="020B0604020202020204" pitchFamily="34" charset="0"/>
                <a:cs typeface="Arial" panose="020B0604020202020204" pitchFamily="34" charset="0"/>
              </a:rPr>
              <a:t>piccola sosta ogni ora è da mettere in conto </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1586488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C7A06D-7827-40CC-88ED-A5A51F2892DE}"/>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4B451776-83BA-4CAC-8E75-BBE013447CBC}"/>
              </a:ext>
            </a:extLst>
          </p:cNvPr>
          <p:cNvSpPr>
            <a:spLocks noGrp="1"/>
          </p:cNvSpPr>
          <p:nvPr>
            <p:ph idx="1"/>
          </p:nvPr>
        </p:nvSpPr>
        <p:spPr/>
        <p:txBody>
          <a:bodyPr/>
          <a:lstStyle/>
          <a:p>
            <a:pPr marL="0" indent="0">
              <a:buNone/>
            </a:pPr>
            <a:r>
              <a:rPr lang="it-IT" dirty="0">
                <a:latin typeface="Arial Black" panose="020B0A04020102020204" pitchFamily="34" charset="0"/>
              </a:rPr>
              <a:t>Se è vero che la maggior parte dei problemi di una escursione vengono risolti in anticipo in fase di progettazione e organizzazione, è tipico quando ci si trova in ambiente trovarsi di fronte a problemi di tipo </a:t>
            </a:r>
            <a:r>
              <a:rPr lang="it-IT" i="1" dirty="0">
                <a:latin typeface="Arial Black" panose="020B0A04020102020204" pitchFamily="34" charset="0"/>
              </a:rPr>
              <a:t>umano.</a:t>
            </a:r>
          </a:p>
          <a:p>
            <a:pPr marL="0" indent="0">
              <a:buNone/>
            </a:pPr>
            <a:r>
              <a:rPr lang="it-IT" i="1" dirty="0">
                <a:latin typeface="Arial Black" panose="020B0A04020102020204" pitchFamily="34" charset="0"/>
              </a:rPr>
              <a:t>E’</a:t>
            </a:r>
            <a:r>
              <a:rPr lang="it-IT" dirty="0">
                <a:latin typeface="Arial Black" panose="020B0A04020102020204" pitchFamily="34" charset="0"/>
              </a:rPr>
              <a:t> importante in questi casi tenere presente due aspetti:</a:t>
            </a:r>
          </a:p>
          <a:p>
            <a:pPr>
              <a:buFont typeface="Arial" panose="020B0604020202020204" pitchFamily="34" charset="0"/>
              <a:buChar char="•"/>
            </a:pPr>
            <a:r>
              <a:rPr lang="it-IT" dirty="0">
                <a:latin typeface="Arial Black" panose="020B0A04020102020204" pitchFamily="34" charset="0"/>
              </a:rPr>
              <a:t>Trovare una soluzione pratica all’imprevisto</a:t>
            </a:r>
          </a:p>
          <a:p>
            <a:pPr>
              <a:buFont typeface="Arial" panose="020B0604020202020204" pitchFamily="34" charset="0"/>
              <a:buChar char="•"/>
            </a:pPr>
            <a:r>
              <a:rPr lang="it-IT" dirty="0">
                <a:latin typeface="Arial Black" panose="020B0A04020102020204" pitchFamily="34" charset="0"/>
              </a:rPr>
              <a:t>L’aspetto relazionale tenendo conto del singolo, del gruppo e del contesto in cui avviene l’imprevisto</a:t>
            </a:r>
          </a:p>
          <a:p>
            <a:pPr>
              <a:buFont typeface="Arial" panose="020B0604020202020204" pitchFamily="34" charset="0"/>
              <a:buChar char="•"/>
            </a:pPr>
            <a:endParaRPr lang="it-IT" dirty="0">
              <a:latin typeface="Arial Black" panose="020B0A04020102020204" pitchFamily="34" charset="0"/>
            </a:endParaRPr>
          </a:p>
          <a:p>
            <a:pPr marL="0" indent="0">
              <a:buNone/>
            </a:pPr>
            <a:r>
              <a:rPr lang="it-IT" dirty="0">
                <a:latin typeface="Arial Black" panose="020B0A04020102020204" pitchFamily="34" charset="0"/>
              </a:rPr>
              <a:t>Esercitazione di gruppo….</a:t>
            </a:r>
          </a:p>
          <a:p>
            <a:pPr>
              <a:buFont typeface="Arial" panose="020B0604020202020204" pitchFamily="34" charset="0"/>
              <a:buChar char="•"/>
            </a:pPr>
            <a:endParaRPr lang="it-IT" dirty="0">
              <a:latin typeface="Arial Black" panose="020B0A04020102020204" pitchFamily="34" charset="0"/>
            </a:endParaRPr>
          </a:p>
          <a:p>
            <a:pPr marL="0" indent="0">
              <a:buNone/>
            </a:pPr>
            <a:endParaRPr lang="it-IT" i="1" dirty="0">
              <a:latin typeface="Arial Black" panose="020B0A04020102020204" pitchFamily="34" charset="0"/>
            </a:endParaRPr>
          </a:p>
        </p:txBody>
      </p:sp>
      <p:pic>
        <p:nvPicPr>
          <p:cNvPr id="4" name="Immagine 3">
            <a:extLst>
              <a:ext uri="{FF2B5EF4-FFF2-40B4-BE49-F238E27FC236}">
                <a16:creationId xmlns:a16="http://schemas.microsoft.com/office/drawing/2014/main" id="{CD738878-5404-4763-8815-AAB23CCDC0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4041643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A222E-37DA-44C8-A4AD-9AF7D9B0A28A}"/>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02256E44-B603-416D-BC5A-12587D232927}"/>
              </a:ext>
            </a:extLst>
          </p:cNvPr>
          <p:cNvSpPr>
            <a:spLocks noGrp="1"/>
          </p:cNvSpPr>
          <p:nvPr>
            <p:ph idx="1"/>
          </p:nvPr>
        </p:nvSpPr>
        <p:spPr>
          <a:xfrm>
            <a:off x="1003300" y="2524579"/>
            <a:ext cx="8946541" cy="4195481"/>
          </a:xfrm>
        </p:spPr>
        <p:txBody>
          <a:bodyPr>
            <a:normAutofit/>
          </a:bodyPr>
          <a:lstStyle/>
          <a:p>
            <a:pPr marL="0" indent="0">
              <a:buNone/>
            </a:pPr>
            <a:r>
              <a:rPr lang="it-IT" sz="3600" dirty="0">
                <a:latin typeface="Arial Black" panose="020B0A04020102020204" pitchFamily="34" charset="0"/>
              </a:rPr>
              <a:t>Uno o più partecipanti sono alla prima esperienza, poco allenati e il percorso non è poi così tranquillo e vanno in difficoltà.</a:t>
            </a:r>
          </a:p>
        </p:txBody>
      </p:sp>
      <p:pic>
        <p:nvPicPr>
          <p:cNvPr id="4" name="Immagine 3">
            <a:extLst>
              <a:ext uri="{FF2B5EF4-FFF2-40B4-BE49-F238E27FC236}">
                <a16:creationId xmlns:a16="http://schemas.microsoft.com/office/drawing/2014/main" id="{09D2E3E1-45C0-433E-9C82-2F376D98C0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3014713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73862F-B788-4FFA-80BC-BD03198696BB}"/>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69BBE1DC-F491-44D9-A27D-58EC35EFC8D9}"/>
              </a:ext>
            </a:extLst>
          </p:cNvPr>
          <p:cNvSpPr>
            <a:spLocks noGrp="1"/>
          </p:cNvSpPr>
          <p:nvPr>
            <p:ph idx="1"/>
          </p:nvPr>
        </p:nvSpPr>
        <p:spPr>
          <a:xfrm>
            <a:off x="646111" y="2516744"/>
            <a:ext cx="8946541" cy="2625099"/>
          </a:xfrm>
        </p:spPr>
        <p:txBody>
          <a:bodyPr>
            <a:normAutofit/>
          </a:bodyPr>
          <a:lstStyle/>
          <a:p>
            <a:pPr marL="0" indent="0">
              <a:buNone/>
            </a:pPr>
            <a:r>
              <a:rPr lang="it-IT" sz="4000" dirty="0">
                <a:latin typeface="Arial Black" panose="020B0A04020102020204" pitchFamily="34" charset="0"/>
              </a:rPr>
              <a:t>Un partecipante in difficoltà rifiuta il vostro aiuto rallentando il resto del gruppo.</a:t>
            </a:r>
          </a:p>
        </p:txBody>
      </p:sp>
      <p:pic>
        <p:nvPicPr>
          <p:cNvPr id="4" name="Immagine 3">
            <a:extLst>
              <a:ext uri="{FF2B5EF4-FFF2-40B4-BE49-F238E27FC236}">
                <a16:creationId xmlns:a16="http://schemas.microsoft.com/office/drawing/2014/main" id="{ABB9414C-C985-44B2-8FA2-8C9BCB77F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4008078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6F3170-6555-434B-8083-C4D9B9E308DE}"/>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C65575D1-47ED-416C-B425-1A5EE682D7EA}"/>
              </a:ext>
            </a:extLst>
          </p:cNvPr>
          <p:cNvSpPr>
            <a:spLocks noGrp="1"/>
          </p:cNvSpPr>
          <p:nvPr>
            <p:ph idx="1"/>
          </p:nvPr>
        </p:nvSpPr>
        <p:spPr>
          <a:xfrm>
            <a:off x="848103" y="2353149"/>
            <a:ext cx="8946541" cy="2651604"/>
          </a:xfrm>
        </p:spPr>
        <p:txBody>
          <a:bodyPr>
            <a:normAutofit/>
          </a:bodyPr>
          <a:lstStyle/>
          <a:p>
            <a:pPr marL="0" indent="0">
              <a:buNone/>
            </a:pPr>
            <a:r>
              <a:rPr lang="it-IT" sz="4000" dirty="0">
                <a:latin typeface="Arial Black" panose="020B0A04020102020204" pitchFamily="34" charset="0"/>
              </a:rPr>
              <a:t>Incidente di un partecipante che si ferisce, cosa fare con lui e con il resto del gruppo?</a:t>
            </a:r>
          </a:p>
        </p:txBody>
      </p:sp>
      <p:pic>
        <p:nvPicPr>
          <p:cNvPr id="4" name="Immagine 3">
            <a:extLst>
              <a:ext uri="{FF2B5EF4-FFF2-40B4-BE49-F238E27FC236}">
                <a16:creationId xmlns:a16="http://schemas.microsoft.com/office/drawing/2014/main" id="{3B8D7C6D-5A5E-4B28-8651-80B00B4A09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664124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DA268-EE6B-4ED8-A66D-6F2B7C0A99FC}"/>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22AFE862-3576-4066-94C1-A13E068447C8}"/>
              </a:ext>
            </a:extLst>
          </p:cNvPr>
          <p:cNvSpPr>
            <a:spLocks noGrp="1"/>
          </p:cNvSpPr>
          <p:nvPr>
            <p:ph idx="1"/>
          </p:nvPr>
        </p:nvSpPr>
        <p:spPr>
          <a:xfrm>
            <a:off x="646111" y="2225197"/>
            <a:ext cx="8946541" cy="2664856"/>
          </a:xfrm>
        </p:spPr>
        <p:txBody>
          <a:bodyPr>
            <a:normAutofit/>
          </a:bodyPr>
          <a:lstStyle/>
          <a:p>
            <a:pPr marL="0" indent="0">
              <a:buNone/>
            </a:pPr>
            <a:r>
              <a:rPr lang="it-IT" sz="3600" dirty="0">
                <a:latin typeface="Arial Black" panose="020B0A04020102020204" pitchFamily="34" charset="0"/>
              </a:rPr>
              <a:t>Una parte dei partecipanti è molto più allenata del resto, vogliono mantenere il loro ritmo e stare staccati dai più lenti.</a:t>
            </a:r>
          </a:p>
        </p:txBody>
      </p:sp>
      <p:pic>
        <p:nvPicPr>
          <p:cNvPr id="4" name="Immagine 3">
            <a:extLst>
              <a:ext uri="{FF2B5EF4-FFF2-40B4-BE49-F238E27FC236}">
                <a16:creationId xmlns:a16="http://schemas.microsoft.com/office/drawing/2014/main" id="{DD56A3E8-C6F2-436E-970F-F694173919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84280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a:t>
            </a:r>
            <a:endParaRPr lang="it-IT" dirty="0"/>
          </a:p>
        </p:txBody>
      </p:sp>
      <p:sp>
        <p:nvSpPr>
          <p:cNvPr id="3" name="Segnaposto contenuto 2"/>
          <p:cNvSpPr>
            <a:spLocks noGrp="1"/>
          </p:cNvSpPr>
          <p:nvPr>
            <p:ph idx="1"/>
          </p:nvPr>
        </p:nvSpPr>
        <p:spPr>
          <a:xfrm>
            <a:off x="1103313" y="2052918"/>
            <a:ext cx="6818716" cy="4195481"/>
          </a:xfrm>
        </p:spPr>
        <p:txBody>
          <a:bodyPr/>
          <a:lstStyle/>
          <a:p>
            <a:pPr marL="0" indent="0" algn="ctr">
              <a:buNone/>
            </a:pPr>
            <a:r>
              <a:rPr lang="it-IT" sz="2400" dirty="0">
                <a:solidFill>
                  <a:schemeClr val="accent3"/>
                </a:solidFill>
                <a:latin typeface="Arial Black" panose="020B0A04020102020204" pitchFamily="34" charset="0"/>
              </a:rPr>
              <a:t>Organizzazione di una camminata</a:t>
            </a:r>
          </a:p>
          <a:p>
            <a:pPr marL="0" indent="0" algn="ctr">
              <a:buNone/>
            </a:pPr>
            <a:endParaRPr lang="it-IT" sz="2400" dirty="0">
              <a:solidFill>
                <a:schemeClr val="accent3"/>
              </a:solidFill>
              <a:latin typeface="Arial Black" panose="020B0A04020102020204" pitchFamily="34" charset="0"/>
            </a:endParaRPr>
          </a:p>
          <a:p>
            <a:pPr marL="0" indent="0" algn="ctr">
              <a:buNone/>
            </a:pPr>
            <a:endParaRPr lang="it-IT" sz="2400" dirty="0">
              <a:solidFill>
                <a:schemeClr val="accent3"/>
              </a:solidFill>
              <a:latin typeface="Arial Black" panose="020B0A04020102020204" pitchFamily="34" charset="0"/>
            </a:endParaRPr>
          </a:p>
          <a:p>
            <a:pPr>
              <a:buFont typeface="Arial" panose="020B0604020202020204" pitchFamily="34" charset="0"/>
              <a:buChar char="•"/>
            </a:pPr>
            <a:r>
              <a:rPr lang="it-IT" dirty="0"/>
              <a:t>Fase di progettazione personale</a:t>
            </a:r>
          </a:p>
          <a:p>
            <a:pPr>
              <a:buFont typeface="Arial" panose="020B0604020202020204" pitchFamily="34" charset="0"/>
              <a:buChar char="•"/>
            </a:pPr>
            <a:r>
              <a:rPr lang="it-IT" dirty="0"/>
              <a:t>Fase di verifica</a:t>
            </a:r>
          </a:p>
          <a:p>
            <a:pPr>
              <a:buFont typeface="Arial" panose="020B0604020202020204" pitchFamily="34" charset="0"/>
              <a:buChar char="•"/>
            </a:pPr>
            <a:r>
              <a:rPr lang="it-IT" dirty="0"/>
              <a:t>Fase di adattamento per l’utenza</a:t>
            </a:r>
          </a:p>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538402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916BCE-9383-4490-B172-766C83D32DD3}"/>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D93629A5-28E3-44DB-9EC1-A073DDBE132A}"/>
              </a:ext>
            </a:extLst>
          </p:cNvPr>
          <p:cNvSpPr>
            <a:spLocks noGrp="1"/>
          </p:cNvSpPr>
          <p:nvPr>
            <p:ph idx="1"/>
          </p:nvPr>
        </p:nvSpPr>
        <p:spPr>
          <a:xfrm>
            <a:off x="848103" y="2300110"/>
            <a:ext cx="8946541" cy="2951835"/>
          </a:xfrm>
        </p:spPr>
        <p:txBody>
          <a:bodyPr>
            <a:normAutofit/>
          </a:bodyPr>
          <a:lstStyle/>
          <a:p>
            <a:pPr marL="0" indent="0">
              <a:buNone/>
            </a:pPr>
            <a:r>
              <a:rPr lang="it-IT" sz="3200" dirty="0">
                <a:latin typeface="Arial Black" panose="020B0A04020102020204" pitchFamily="34" charset="0"/>
              </a:rPr>
              <a:t>Come gestire le soste di riposo durante la marcia? C’è sempre qualcuno che starebbe più tempo e altri che sono molto indietro e li si deve aspettare.</a:t>
            </a:r>
          </a:p>
        </p:txBody>
      </p:sp>
      <p:pic>
        <p:nvPicPr>
          <p:cNvPr id="4" name="Immagine 3">
            <a:extLst>
              <a:ext uri="{FF2B5EF4-FFF2-40B4-BE49-F238E27FC236}">
                <a16:creationId xmlns:a16="http://schemas.microsoft.com/office/drawing/2014/main" id="{55E52199-763E-4656-A2F2-3A3999A12B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516630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121047-53EF-4F7B-A652-B9AD0D17B39A}"/>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32740BB4-B19C-48E8-A380-90744524E527}"/>
              </a:ext>
            </a:extLst>
          </p:cNvPr>
          <p:cNvSpPr>
            <a:spLocks noGrp="1"/>
          </p:cNvSpPr>
          <p:nvPr>
            <p:ph idx="1"/>
          </p:nvPr>
        </p:nvSpPr>
        <p:spPr>
          <a:xfrm>
            <a:off x="646111" y="2043563"/>
            <a:ext cx="8946541" cy="2770873"/>
          </a:xfrm>
        </p:spPr>
        <p:txBody>
          <a:bodyPr>
            <a:normAutofit/>
          </a:bodyPr>
          <a:lstStyle/>
          <a:p>
            <a:pPr marL="0" indent="0">
              <a:buNone/>
            </a:pPr>
            <a:r>
              <a:rPr lang="it-IT" sz="3200" dirty="0">
                <a:latin typeface="Arial Black" panose="020B0A04020102020204" pitchFamily="34" charset="0"/>
              </a:rPr>
              <a:t>Sei incaricato all’ultimo momento di un’escursione che non conosci. I partecipanti ti chiedono spesso durante la tappa informazioni molto specifiche.</a:t>
            </a:r>
          </a:p>
        </p:txBody>
      </p:sp>
      <p:pic>
        <p:nvPicPr>
          <p:cNvPr id="4" name="Immagine 3">
            <a:extLst>
              <a:ext uri="{FF2B5EF4-FFF2-40B4-BE49-F238E27FC236}">
                <a16:creationId xmlns:a16="http://schemas.microsoft.com/office/drawing/2014/main" id="{53930B60-96F3-42FF-B797-00EE87BA1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3386320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F23C55-D260-483A-9141-48543899C815}"/>
              </a:ext>
            </a:extLst>
          </p:cNvPr>
          <p:cNvSpPr>
            <a:spLocks noGrp="1"/>
          </p:cNvSpPr>
          <p:nvPr>
            <p:ph type="title"/>
          </p:nvPr>
        </p:nvSpPr>
        <p:spPr/>
        <p:txBody>
          <a:bodyPr/>
          <a:lstStyle/>
          <a:p>
            <a:r>
              <a:rPr kumimoji="0" lang="it-IT" sz="2800" b="0" i="0" u="none" strike="noStrike" kern="1200" cap="none" spc="0" normalizeH="0" baseline="0" noProof="0" dirty="0">
                <a:ln>
                  <a:noFill/>
                </a:ln>
                <a:solidFill>
                  <a:srgbClr val="E6B729"/>
                </a:solidFill>
                <a:effectLst/>
                <a:uLnTx/>
                <a:uFillTx/>
                <a:latin typeface="Arial Black" panose="020B0A04020102020204" pitchFamily="34" charset="0"/>
                <a:ea typeface="+mj-ea"/>
                <a:cs typeface="+mj-cs"/>
              </a:rPr>
              <a:t>Corso per operatore sportivo della Metodologia del cammino </a:t>
            </a:r>
            <a:endParaRPr lang="it-IT" dirty="0"/>
          </a:p>
        </p:txBody>
      </p:sp>
      <p:sp>
        <p:nvSpPr>
          <p:cNvPr id="3" name="Segnaposto contenuto 2">
            <a:extLst>
              <a:ext uri="{FF2B5EF4-FFF2-40B4-BE49-F238E27FC236}">
                <a16:creationId xmlns:a16="http://schemas.microsoft.com/office/drawing/2014/main" id="{ADF73C7A-71F0-408E-A054-10935D952E82}"/>
              </a:ext>
            </a:extLst>
          </p:cNvPr>
          <p:cNvSpPr>
            <a:spLocks noGrp="1"/>
          </p:cNvSpPr>
          <p:nvPr>
            <p:ph idx="1"/>
          </p:nvPr>
        </p:nvSpPr>
        <p:spPr>
          <a:xfrm>
            <a:off x="997295" y="2317961"/>
            <a:ext cx="5973349" cy="4195481"/>
          </a:xfrm>
        </p:spPr>
        <p:txBody>
          <a:bodyPr/>
          <a:lstStyle/>
          <a:p>
            <a:pPr marL="342900" marR="0" lvl="0" indent="-342900" algn="l" defTabSz="457200" rtl="0" eaLnBrk="1" fontAlgn="auto" latinLnBrk="0" hangingPunct="1">
              <a:lnSpc>
                <a:spcPct val="150000"/>
              </a:lnSpc>
              <a:spcBef>
                <a:spcPts val="1000"/>
              </a:spcBef>
              <a:spcAft>
                <a:spcPts val="0"/>
              </a:spcAft>
              <a:buClr>
                <a:srgbClr val="1E5155">
                  <a:lumMod val="40000"/>
                  <a:lumOff val="60000"/>
                </a:srgbClr>
              </a:buClr>
              <a:buSzPct val="80000"/>
              <a:buFont typeface="Arial" panose="020B0604020202020204" pitchFamily="34" charset="0"/>
              <a:buChar char="•"/>
              <a:tabLst/>
              <a:defRPr/>
            </a:pPr>
            <a:r>
              <a:rPr kumimoji="0" lang="it-IT" sz="3600" b="0" i="0" u="none" strike="noStrike" kern="1200" cap="all" spc="0" normalizeH="0" baseline="0" noProof="0" dirty="0">
                <a:ln>
                  <a:noFill/>
                </a:ln>
                <a:solidFill>
                  <a:prstClr val="white"/>
                </a:solidFill>
                <a:effectLst/>
                <a:uLnTx/>
                <a:uFillTx/>
                <a:latin typeface="Arial Black" panose="020B0A04020102020204" pitchFamily="34" charset="0"/>
                <a:ea typeface="+mj-ea"/>
                <a:cs typeface="+mj-cs"/>
              </a:rPr>
              <a:t>Confort</a:t>
            </a:r>
          </a:p>
          <a:p>
            <a:pPr marL="342900" marR="0" lvl="0" indent="-342900" algn="l" defTabSz="457200" rtl="0" eaLnBrk="1" fontAlgn="auto" latinLnBrk="0" hangingPunct="1">
              <a:lnSpc>
                <a:spcPct val="150000"/>
              </a:lnSpc>
              <a:spcBef>
                <a:spcPts val="1000"/>
              </a:spcBef>
              <a:spcAft>
                <a:spcPts val="0"/>
              </a:spcAft>
              <a:buClr>
                <a:srgbClr val="1E5155">
                  <a:lumMod val="40000"/>
                  <a:lumOff val="60000"/>
                </a:srgbClr>
              </a:buClr>
              <a:buSzPct val="80000"/>
              <a:buFont typeface="Arial" panose="020B0604020202020204" pitchFamily="34" charset="0"/>
              <a:buChar char="•"/>
              <a:tabLst/>
              <a:defRPr/>
            </a:pPr>
            <a:r>
              <a:rPr kumimoji="0" lang="it-IT" sz="3600" b="0" i="0" u="none" strike="noStrike" kern="1200" cap="all" spc="0" normalizeH="0" baseline="0" noProof="0" dirty="0">
                <a:ln>
                  <a:noFill/>
                </a:ln>
                <a:solidFill>
                  <a:prstClr val="white"/>
                </a:solidFill>
                <a:effectLst/>
                <a:uLnTx/>
                <a:uFillTx/>
                <a:latin typeface="Arial Black" panose="020B0A04020102020204" pitchFamily="34" charset="0"/>
                <a:ea typeface="+mj-ea"/>
                <a:cs typeface="+mj-cs"/>
              </a:rPr>
              <a:t>Sicurezza</a:t>
            </a:r>
          </a:p>
          <a:p>
            <a:pPr marL="342900" marR="0" lvl="0" indent="-342900" algn="l" defTabSz="457200" rtl="0" eaLnBrk="1" fontAlgn="auto" latinLnBrk="0" hangingPunct="1">
              <a:lnSpc>
                <a:spcPct val="150000"/>
              </a:lnSpc>
              <a:spcBef>
                <a:spcPts val="1000"/>
              </a:spcBef>
              <a:spcAft>
                <a:spcPts val="0"/>
              </a:spcAft>
              <a:buClr>
                <a:srgbClr val="1E5155">
                  <a:lumMod val="40000"/>
                  <a:lumOff val="60000"/>
                </a:srgbClr>
              </a:buClr>
              <a:buSzPct val="80000"/>
              <a:buFont typeface="Arial" panose="020B0604020202020204" pitchFamily="34" charset="0"/>
              <a:buChar char="•"/>
              <a:tabLst/>
              <a:defRPr/>
            </a:pPr>
            <a:r>
              <a:rPr kumimoji="0" lang="it-IT" sz="3600" b="0" i="0" u="none" strike="noStrike" kern="1200" cap="all" spc="0" normalizeH="0" baseline="0" noProof="0" dirty="0">
                <a:ln>
                  <a:noFill/>
                </a:ln>
                <a:solidFill>
                  <a:prstClr val="white"/>
                </a:solidFill>
                <a:effectLst/>
                <a:uLnTx/>
                <a:uFillTx/>
                <a:latin typeface="Arial Black" panose="020B0A04020102020204" pitchFamily="34" charset="0"/>
                <a:ea typeface="+mj-ea"/>
                <a:cs typeface="+mj-cs"/>
              </a:rPr>
              <a:t>divertimento</a:t>
            </a:r>
          </a:p>
          <a:p>
            <a:endParaRPr lang="it-IT" dirty="0"/>
          </a:p>
        </p:txBody>
      </p:sp>
      <p:pic>
        <p:nvPicPr>
          <p:cNvPr id="4" name="Immagine 3">
            <a:extLst>
              <a:ext uri="{FF2B5EF4-FFF2-40B4-BE49-F238E27FC236}">
                <a16:creationId xmlns:a16="http://schemas.microsoft.com/office/drawing/2014/main" id="{539DEFD8-3C92-4A0C-A3B1-34C864A71F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76981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a:xfrm>
            <a:off x="1103312" y="2052918"/>
            <a:ext cx="7915997" cy="4195481"/>
          </a:xfrm>
        </p:spPr>
        <p:txBody>
          <a:bodyPr/>
          <a:lstStyle/>
          <a:p>
            <a:pPr marL="0" indent="0" algn="ctr">
              <a:buNone/>
            </a:pPr>
            <a:r>
              <a:rPr lang="it-IT" dirty="0">
                <a:solidFill>
                  <a:schemeClr val="accent3"/>
                </a:solidFill>
                <a:latin typeface="Arial Black" panose="020B0A04020102020204" pitchFamily="34" charset="0"/>
              </a:rPr>
              <a:t>Fase di progettazione personale</a:t>
            </a:r>
          </a:p>
          <a:p>
            <a:pPr marL="0" indent="0" algn="ctr">
              <a:buNone/>
            </a:pPr>
            <a:endParaRPr lang="it-IT" dirty="0">
              <a:solidFill>
                <a:schemeClr val="accent3"/>
              </a:solidFill>
              <a:latin typeface="Arial Black" panose="020B0A04020102020204" pitchFamily="34" charset="0"/>
            </a:endParaRPr>
          </a:p>
          <a:p>
            <a:pPr marL="0" indent="0">
              <a:buNone/>
            </a:pPr>
            <a:r>
              <a:rPr lang="it-IT" sz="1400" dirty="0">
                <a:latin typeface="Arial Black" panose="020B0A04020102020204" pitchFamily="34" charset="0"/>
              </a:rPr>
              <a:t>Se non conosciamo già l’itinerario cercheremo tutte le info possibili attraverso:</a:t>
            </a:r>
          </a:p>
          <a:p>
            <a:pPr marL="0" indent="0">
              <a:buNone/>
            </a:pPr>
            <a:endParaRPr lang="it-IT" sz="1400" dirty="0">
              <a:latin typeface="Arial Black" panose="020B0A04020102020204" pitchFamily="34" charset="0"/>
            </a:endParaRPr>
          </a:p>
          <a:p>
            <a:pPr>
              <a:buFont typeface="Arial" panose="020B0604020202020204" pitchFamily="34" charset="0"/>
              <a:buChar char="•"/>
            </a:pPr>
            <a:r>
              <a:rPr lang="it-IT" sz="1600" dirty="0">
                <a:latin typeface="Arial" panose="020B0604020202020204" pitchFamily="34" charset="0"/>
                <a:cs typeface="Arial" panose="020B0604020202020204" pitchFamily="34" charset="0"/>
              </a:rPr>
              <a:t>Libri e Guide escursionistiche</a:t>
            </a:r>
          </a:p>
          <a:p>
            <a:pPr>
              <a:buFont typeface="Arial" panose="020B0604020202020204" pitchFamily="34" charset="0"/>
              <a:buChar char="•"/>
            </a:pPr>
            <a:r>
              <a:rPr lang="it-IT" sz="1600" dirty="0">
                <a:latin typeface="Arial" panose="020B0604020202020204" pitchFamily="34" charset="0"/>
                <a:cs typeface="Arial" panose="020B0604020202020204" pitchFamily="34" charset="0"/>
              </a:rPr>
              <a:t>Carte escursionistiche o topografiche</a:t>
            </a:r>
          </a:p>
          <a:p>
            <a:pPr>
              <a:buFont typeface="Arial" panose="020B0604020202020204" pitchFamily="34" charset="0"/>
              <a:buChar char="•"/>
            </a:pPr>
            <a:r>
              <a:rPr lang="it-IT" sz="1600" dirty="0">
                <a:latin typeface="Arial" panose="020B0604020202020204" pitchFamily="34" charset="0"/>
                <a:cs typeface="Arial" panose="020B0604020202020204" pitchFamily="34" charset="0"/>
              </a:rPr>
              <a:t>Articoli su riviste specializzate</a:t>
            </a:r>
          </a:p>
          <a:p>
            <a:pPr>
              <a:buFont typeface="Arial" panose="020B0604020202020204" pitchFamily="34" charset="0"/>
              <a:buChar char="•"/>
            </a:pPr>
            <a:r>
              <a:rPr lang="it-IT" sz="1600" dirty="0">
                <a:latin typeface="Arial" panose="020B0604020202020204" pitchFamily="34" charset="0"/>
                <a:cs typeface="Arial" panose="020B0604020202020204" pitchFamily="34" charset="0"/>
              </a:rPr>
              <a:t>Amici e colleghi che hanno già percorso l’itinerario</a:t>
            </a:r>
          </a:p>
          <a:p>
            <a:pPr>
              <a:buFont typeface="Arial" panose="020B0604020202020204" pitchFamily="34" charset="0"/>
              <a:buChar char="•"/>
            </a:pPr>
            <a:r>
              <a:rPr lang="it-IT" sz="1600" dirty="0">
                <a:latin typeface="Arial" panose="020B0604020202020204" pitchFamily="34" charset="0"/>
                <a:cs typeface="Arial" panose="020B0604020202020204" pitchFamily="34" charset="0"/>
              </a:rPr>
              <a:t>Internet</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380094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a:xfrm>
            <a:off x="1103312" y="2052918"/>
            <a:ext cx="8514513" cy="4195481"/>
          </a:xfrm>
        </p:spPr>
        <p:txBody>
          <a:bodyPr/>
          <a:lstStyle/>
          <a:p>
            <a:pPr marL="0" indent="0" algn="ctr">
              <a:buNone/>
            </a:pPr>
            <a:r>
              <a:rPr lang="it-IT" dirty="0">
                <a:solidFill>
                  <a:schemeClr val="accent3"/>
                </a:solidFill>
                <a:latin typeface="Arial Black" panose="020B0A04020102020204" pitchFamily="34" charset="0"/>
              </a:rPr>
              <a:t>Fase di verifica</a:t>
            </a:r>
          </a:p>
          <a:p>
            <a:pPr marL="0" indent="0">
              <a:buNone/>
            </a:pPr>
            <a:r>
              <a:rPr lang="it-IT" sz="1400" dirty="0">
                <a:latin typeface="Arial Black" panose="020B0A04020102020204" pitchFamily="34" charset="0"/>
                <a:cs typeface="Arial" panose="020B0604020202020204" pitchFamily="34" charset="0"/>
              </a:rPr>
              <a:t>E’ sempre consigliabile provare personalmente l’itinerario che si è progettato per confrontare la realtà con il progetto su carta che abbiamo fatto nella fase precedente.</a:t>
            </a:r>
          </a:p>
          <a:p>
            <a:pPr marL="0" indent="0">
              <a:buNone/>
            </a:pPr>
            <a:r>
              <a:rPr lang="it-IT" sz="1400" dirty="0">
                <a:latin typeface="Arial" panose="020B0604020202020204" pitchFamily="34" charset="0"/>
                <a:cs typeface="Arial" panose="020B0604020202020204" pitchFamily="34" charset="0"/>
              </a:rPr>
              <a:t>Possiamo così verificare:</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L’impegno e la lunghezza del percorso</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La bellezza dell’itinerario ed eventuali modifiche da apportare</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Vie di uscita in caso di maltempo o incidente</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Che interessi si possono sviluppare durante l’itinerario (naturalistici, cultura locale, enogastronomia…)</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Le zone adatte per eventuali soste</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A chi possiamo proporre il trekking</a:t>
            </a:r>
          </a:p>
          <a:p>
            <a:pPr marL="0" indent="0">
              <a:buNone/>
            </a:pPr>
            <a:endParaRPr lang="it-IT" dirty="0">
              <a:solidFill>
                <a:schemeClr val="accent3"/>
              </a:solidFill>
              <a:latin typeface="Arial Black" panose="020B0A04020102020204"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32417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a:xfrm>
            <a:off x="1103312" y="2052918"/>
            <a:ext cx="8423073" cy="4195481"/>
          </a:xfrm>
        </p:spPr>
        <p:txBody>
          <a:bodyPr/>
          <a:lstStyle/>
          <a:p>
            <a:pPr marL="0" indent="0" algn="ctr">
              <a:buNone/>
            </a:pPr>
            <a:r>
              <a:rPr lang="it-IT" dirty="0">
                <a:solidFill>
                  <a:schemeClr val="accent3"/>
                </a:solidFill>
                <a:latin typeface="Arial Black" panose="020B0A04020102020204" pitchFamily="34" charset="0"/>
              </a:rPr>
              <a:t>Fase di adattamento per l’utenza</a:t>
            </a:r>
          </a:p>
          <a:p>
            <a:pPr marL="0" indent="0">
              <a:buNone/>
            </a:pPr>
            <a:r>
              <a:rPr lang="it-IT" sz="1400" dirty="0">
                <a:latin typeface="Arial Black" panose="020B0A04020102020204" pitchFamily="34" charset="0"/>
                <a:cs typeface="Arial" panose="020B0604020202020204" pitchFamily="34" charset="0"/>
              </a:rPr>
              <a:t>In questa fase valuteremo i dati raccolti durante le fasi precedenti per </a:t>
            </a:r>
            <a:r>
              <a:rPr lang="it-IT" sz="1400" i="1" dirty="0">
                <a:latin typeface="Arial Black" panose="020B0A04020102020204" pitchFamily="34" charset="0"/>
                <a:cs typeface="Arial" panose="020B0604020202020204" pitchFamily="34" charset="0"/>
              </a:rPr>
              <a:t>confezionare</a:t>
            </a:r>
            <a:r>
              <a:rPr lang="it-IT" sz="1400" dirty="0">
                <a:latin typeface="Arial Black" panose="020B0A04020102020204" pitchFamily="34" charset="0"/>
                <a:cs typeface="Arial" panose="020B0604020202020204" pitchFamily="34" charset="0"/>
              </a:rPr>
              <a:t> un prodotto vendibile ai nostri probabili clienti.</a:t>
            </a:r>
          </a:p>
          <a:p>
            <a:pPr marL="0" indent="0">
              <a:buNone/>
            </a:pPr>
            <a:endParaRPr lang="it-IT" sz="1400" dirty="0">
              <a:latin typeface="Arial Black" panose="020B0A04020102020204" pitchFamily="34" charset="0"/>
              <a:cs typeface="Arial" panose="020B0604020202020204" pitchFamily="34" charset="0"/>
            </a:endParaRP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Adulti più o meno allenati</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Bambini e scolaresche</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Camminatori occasionali</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Anziani</a:t>
            </a:r>
          </a:p>
          <a:p>
            <a:pPr>
              <a:buFont typeface="Arial" panose="020B0604020202020204" pitchFamily="34" charset="0"/>
              <a:buChar char="•"/>
            </a:pPr>
            <a:r>
              <a:rPr lang="it-IT" sz="1400" dirty="0">
                <a:latin typeface="Arial" panose="020B0604020202020204" pitchFamily="34" charset="0"/>
                <a:cs typeface="Arial" panose="020B0604020202020204" pitchFamily="34" charset="0"/>
              </a:rPr>
              <a:t>Stranieri</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143069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452718"/>
            <a:ext cx="9404723" cy="1049511"/>
          </a:xfrm>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normAutofit/>
          </a:bodyPr>
          <a:lstStyle/>
          <a:p>
            <a:pPr marL="0" indent="0">
              <a:buNone/>
            </a:pPr>
            <a:r>
              <a:rPr lang="it-IT" sz="2400" b="1" dirty="0">
                <a:latin typeface="Arial" panose="020B0604020202020204" pitchFamily="34" charset="0"/>
                <a:cs typeface="Arial" panose="020B0604020202020204" pitchFamily="34" charset="0"/>
              </a:rPr>
              <a:t>Gruppi piccoli </a:t>
            </a:r>
            <a:r>
              <a:rPr lang="it-IT" sz="2400" dirty="0">
                <a:latin typeface="Arial" panose="020B0604020202020204" pitchFamily="34" charset="0"/>
                <a:cs typeface="Arial" panose="020B0604020202020204" pitchFamily="34" charset="0"/>
              </a:rPr>
              <a:t>- 10/15 persone - nessun problema particolare </a:t>
            </a:r>
            <a:endParaRPr lang="it-IT" sz="2400" dirty="0" smtClean="0">
              <a:latin typeface="Arial" panose="020B0604020202020204" pitchFamily="34" charset="0"/>
              <a:cs typeface="Arial" panose="020B0604020202020204" pitchFamily="34" charset="0"/>
            </a:endParaRPr>
          </a:p>
          <a:p>
            <a:pPr marL="0" indent="0">
              <a:buNone/>
            </a:pPr>
            <a:endParaRPr lang="it-IT" sz="2400" dirty="0" smtClean="0">
              <a:latin typeface="Arial" panose="020B0604020202020204" pitchFamily="34" charset="0"/>
              <a:cs typeface="Arial" panose="020B0604020202020204" pitchFamily="34" charset="0"/>
            </a:endParaRPr>
          </a:p>
          <a:p>
            <a:pPr marL="0" indent="0">
              <a:buNone/>
            </a:pPr>
            <a:r>
              <a:rPr lang="it-IT" sz="2400" b="1" dirty="0" smtClean="0">
                <a:latin typeface="Arial" panose="020B0604020202020204" pitchFamily="34" charset="0"/>
                <a:cs typeface="Arial" panose="020B0604020202020204" pitchFamily="34" charset="0"/>
              </a:rPr>
              <a:t>Gruppi </a:t>
            </a:r>
            <a:r>
              <a:rPr lang="it-IT" sz="2400" b="1" dirty="0">
                <a:latin typeface="Arial" panose="020B0604020202020204" pitchFamily="34" charset="0"/>
                <a:cs typeface="Arial" panose="020B0604020202020204" pitchFamily="34" charset="0"/>
              </a:rPr>
              <a:t>medi </a:t>
            </a:r>
            <a:r>
              <a:rPr lang="it-IT" sz="2400" dirty="0">
                <a:latin typeface="Arial" panose="020B0604020202020204" pitchFamily="34" charset="0"/>
                <a:cs typeface="Arial" panose="020B0604020202020204" pitchFamily="34" charset="0"/>
              </a:rPr>
              <a:t>- fino a 40/50 persone - problematiche complesse che richiedono una buona organizzazione </a:t>
            </a:r>
            <a:endParaRPr lang="it-IT" sz="2400" dirty="0" smtClean="0">
              <a:latin typeface="Arial" panose="020B0604020202020204" pitchFamily="34" charset="0"/>
              <a:cs typeface="Arial" panose="020B0604020202020204" pitchFamily="34" charset="0"/>
            </a:endParaRPr>
          </a:p>
          <a:p>
            <a:pPr marL="0" indent="0">
              <a:buNone/>
            </a:pPr>
            <a:endParaRPr lang="it-IT" sz="2400" dirty="0" smtClean="0">
              <a:latin typeface="Arial" panose="020B0604020202020204" pitchFamily="34" charset="0"/>
              <a:cs typeface="Arial" panose="020B0604020202020204" pitchFamily="34" charset="0"/>
            </a:endParaRPr>
          </a:p>
          <a:p>
            <a:pPr marL="0" indent="0">
              <a:buNone/>
            </a:pPr>
            <a:r>
              <a:rPr lang="it-IT" sz="2400" b="1" dirty="0" smtClean="0">
                <a:latin typeface="Arial" panose="020B0604020202020204" pitchFamily="34" charset="0"/>
                <a:cs typeface="Arial" panose="020B0604020202020204" pitchFamily="34" charset="0"/>
              </a:rPr>
              <a:t>Gruppi </a:t>
            </a:r>
            <a:r>
              <a:rPr lang="it-IT" sz="2400" b="1" dirty="0">
                <a:latin typeface="Arial" panose="020B0604020202020204" pitchFamily="34" charset="0"/>
                <a:cs typeface="Arial" panose="020B0604020202020204" pitchFamily="34" charset="0"/>
              </a:rPr>
              <a:t>grandi </a:t>
            </a:r>
            <a:r>
              <a:rPr lang="it-IT" sz="2400" dirty="0">
                <a:latin typeface="Arial" panose="020B0604020202020204" pitchFamily="34" charset="0"/>
                <a:cs typeface="Arial" panose="020B0604020202020204" pitchFamily="34" charset="0"/>
              </a:rPr>
              <a:t>- oltre le 50 persone - non dovrebbero esistere- vanno divisi</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338003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normAutofit/>
          </a:bodyPr>
          <a:lstStyle/>
          <a:p>
            <a:pPr marL="0" indent="0">
              <a:buNone/>
            </a:pPr>
            <a:r>
              <a:rPr lang="it-IT" sz="2200" dirty="0" smtClean="0">
                <a:latin typeface="Arial" panose="020B0604020202020204" pitchFamily="34" charset="0"/>
                <a:cs typeface="Arial" panose="020B0604020202020204" pitchFamily="34" charset="0"/>
              </a:rPr>
              <a:t>Con </a:t>
            </a:r>
            <a:r>
              <a:rPr lang="it-IT" sz="2200" dirty="0">
                <a:latin typeface="Arial" panose="020B0604020202020204" pitchFamily="34" charset="0"/>
                <a:cs typeface="Arial" panose="020B0604020202020204" pitchFamily="34" charset="0"/>
              </a:rPr>
              <a:t>gruppi dell’ordine al massimo di 15/20 persone non ci sono particolari problemi di conduzione. Bastano un paio di persone in quanto la limitata lunghezza della fila ne permette un controllo visivo senza problemi.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Un </a:t>
            </a:r>
            <a:r>
              <a:rPr lang="it-IT" sz="2200" dirty="0">
                <a:latin typeface="Arial" panose="020B0604020202020204" pitchFamily="34" charset="0"/>
                <a:cs typeface="Arial" panose="020B0604020202020204" pitchFamily="34" charset="0"/>
              </a:rPr>
              <a:t>apripista e l’accompagnatore come chiudi fila (scopa). La regola dice che, in tutti i casi, la fila deve essere tenuta compatta, </a:t>
            </a:r>
            <a:r>
              <a:rPr lang="it-IT" sz="2200" dirty="0" smtClean="0">
                <a:latin typeface="Arial" panose="020B0604020202020204" pitchFamily="34" charset="0"/>
                <a:cs typeface="Arial" panose="020B0604020202020204" pitchFamily="34" charset="0"/>
              </a:rPr>
              <a:t>particolarmente importante </a:t>
            </a:r>
            <a:r>
              <a:rPr lang="it-IT" sz="2200" dirty="0">
                <a:latin typeface="Arial" panose="020B0604020202020204" pitchFamily="34" charset="0"/>
                <a:cs typeface="Arial" panose="020B0604020202020204" pitchFamily="34" charset="0"/>
              </a:rPr>
              <a:t>con scarsa visibilità o con l’aumentare dei pericoli oggettivi.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Ricordarsi </a:t>
            </a:r>
            <a:r>
              <a:rPr lang="it-IT" sz="2200" dirty="0">
                <a:latin typeface="Arial" panose="020B0604020202020204" pitchFamily="34" charset="0"/>
                <a:cs typeface="Arial" panose="020B0604020202020204" pitchFamily="34" charset="0"/>
              </a:rPr>
              <a:t>sempre che il direttore ha la responsabilità. </a:t>
            </a:r>
            <a:endParaRPr lang="it-IT" sz="2200" dirty="0" smtClean="0">
              <a:latin typeface="Arial" panose="020B0604020202020204" pitchFamily="34" charset="0"/>
              <a:cs typeface="Arial" panose="020B0604020202020204" pitchFamily="34" charset="0"/>
            </a:endParaRPr>
          </a:p>
          <a:p>
            <a:pPr marL="0" indent="0">
              <a:buNone/>
            </a:pPr>
            <a:r>
              <a:rPr lang="it-IT" sz="2200" dirty="0" smtClean="0">
                <a:latin typeface="Arial" panose="020B0604020202020204" pitchFamily="34" charset="0"/>
                <a:cs typeface="Arial" panose="020B0604020202020204" pitchFamily="34" charset="0"/>
              </a:rPr>
              <a:t>Con </a:t>
            </a:r>
            <a:r>
              <a:rPr lang="it-IT" sz="2200" dirty="0">
                <a:latin typeface="Arial" panose="020B0604020202020204" pitchFamily="34" charset="0"/>
                <a:cs typeface="Arial" panose="020B0604020202020204" pitchFamily="34" charset="0"/>
              </a:rPr>
              <a:t>gruppi di piccole dimensioni è facile rispettare la tempistica.</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21103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452718"/>
            <a:ext cx="9404723" cy="1049511"/>
          </a:xfrm>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lstStyle/>
          <a:p>
            <a:pPr marL="0" indent="0">
              <a:buNone/>
            </a:pPr>
            <a:r>
              <a:rPr lang="it-IT" dirty="0">
                <a:latin typeface="Arial" panose="020B0604020202020204" pitchFamily="34" charset="0"/>
                <a:cs typeface="Arial" panose="020B0604020202020204" pitchFamily="34" charset="0"/>
              </a:rPr>
              <a:t>Un gruppo che arriva anche a 50 persone rappresenta, spesso, la normalità </a:t>
            </a:r>
            <a:r>
              <a:rPr lang="it-IT" dirty="0" smtClean="0">
                <a:latin typeface="Arial" panose="020B0604020202020204" pitchFamily="34" charset="0"/>
                <a:cs typeface="Arial" panose="020B0604020202020204" pitchFamily="34" charset="0"/>
              </a:rPr>
              <a:t>in diverse uscite. </a:t>
            </a:r>
          </a:p>
          <a:p>
            <a:pPr marL="0" indent="0">
              <a:buNone/>
            </a:pPr>
            <a:r>
              <a:rPr lang="it-IT" dirty="0" smtClean="0">
                <a:latin typeface="Arial" panose="020B0604020202020204" pitchFamily="34" charset="0"/>
                <a:cs typeface="Arial" panose="020B0604020202020204" pitchFamily="34" charset="0"/>
              </a:rPr>
              <a:t>Questo </a:t>
            </a:r>
            <a:r>
              <a:rPr lang="it-IT" dirty="0">
                <a:latin typeface="Arial" panose="020B0604020202020204" pitchFamily="34" charset="0"/>
                <a:cs typeface="Arial" panose="020B0604020202020204" pitchFamily="34" charset="0"/>
              </a:rPr>
              <a:t>richiede una buona organizzazione. Un numero discreto di accompagnatori. </a:t>
            </a:r>
            <a:endParaRPr lang="it-IT" dirty="0" smtClean="0">
              <a:latin typeface="Arial" panose="020B0604020202020204" pitchFamily="34" charset="0"/>
              <a:cs typeface="Arial" panose="020B0604020202020204" pitchFamily="34" charset="0"/>
            </a:endParaRPr>
          </a:p>
          <a:p>
            <a:pPr marL="0" indent="0">
              <a:buNone/>
            </a:pPr>
            <a:r>
              <a:rPr lang="it-IT" dirty="0" smtClean="0">
                <a:latin typeface="Arial" panose="020B0604020202020204" pitchFamily="34" charset="0"/>
                <a:cs typeface="Arial" panose="020B0604020202020204" pitchFamily="34" charset="0"/>
              </a:rPr>
              <a:t>Un </a:t>
            </a:r>
            <a:r>
              <a:rPr lang="it-IT" dirty="0">
                <a:latin typeface="Arial" panose="020B0604020202020204" pitchFamily="34" charset="0"/>
                <a:cs typeface="Arial" panose="020B0604020202020204" pitchFamily="34" charset="0"/>
              </a:rPr>
              <a:t>apripista, un chiudi fila, il responsabile libero all’interno del gruppo ed un altro paio di aiuti. </a:t>
            </a:r>
            <a:endParaRPr lang="it-IT" dirty="0" smtClean="0">
              <a:latin typeface="Arial" panose="020B0604020202020204" pitchFamily="34" charset="0"/>
              <a:cs typeface="Arial" panose="020B0604020202020204" pitchFamily="34" charset="0"/>
            </a:endParaRPr>
          </a:p>
          <a:p>
            <a:pPr marL="0" indent="0">
              <a:buNone/>
            </a:pPr>
            <a:r>
              <a:rPr lang="it-IT" dirty="0" smtClean="0">
                <a:latin typeface="Arial" panose="020B0604020202020204" pitchFamily="34" charset="0"/>
                <a:cs typeface="Arial" panose="020B0604020202020204" pitchFamily="34" charset="0"/>
              </a:rPr>
              <a:t>Attrezzatura </a:t>
            </a:r>
            <a:r>
              <a:rPr lang="it-IT" dirty="0">
                <a:latin typeface="Arial" panose="020B0604020202020204" pitchFamily="34" charset="0"/>
                <a:cs typeface="Arial" panose="020B0604020202020204" pitchFamily="34" charset="0"/>
              </a:rPr>
              <a:t>di base: radio, pronto </a:t>
            </a:r>
            <a:r>
              <a:rPr lang="it-IT" dirty="0" smtClean="0">
                <a:latin typeface="Arial" panose="020B0604020202020204" pitchFamily="34" charset="0"/>
                <a:cs typeface="Arial" panose="020B0604020202020204" pitchFamily="34" charset="0"/>
              </a:rPr>
              <a:t>soccorso, tanta pazienza. </a:t>
            </a:r>
          </a:p>
          <a:p>
            <a:pPr marL="0" indent="0">
              <a:buNone/>
            </a:pPr>
            <a:r>
              <a:rPr lang="it-IT" dirty="0" smtClean="0">
                <a:latin typeface="Arial" panose="020B0604020202020204" pitchFamily="34" charset="0"/>
                <a:cs typeface="Arial" panose="020B0604020202020204" pitchFamily="34" charset="0"/>
              </a:rPr>
              <a:t>Nessuno </a:t>
            </a:r>
            <a:r>
              <a:rPr lang="it-IT" dirty="0">
                <a:latin typeface="Arial" panose="020B0604020202020204" pitchFamily="34" charset="0"/>
                <a:cs typeface="Arial" panose="020B0604020202020204" pitchFamily="34" charset="0"/>
              </a:rPr>
              <a:t>deve passare davanti all’apripista o rimanere indietro rispetto al chiudi fila. I ritardi sono quasi la normalità per il sommarsi di piccoli inconvenienti.</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615437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452718"/>
            <a:ext cx="9404723" cy="1036448"/>
          </a:xfrm>
        </p:spPr>
        <p:txBody>
          <a:bodyPr/>
          <a:lstStyle/>
          <a:p>
            <a:r>
              <a:rPr lang="it-IT" sz="2800" dirty="0">
                <a:solidFill>
                  <a:srgbClr val="E6B729"/>
                </a:solidFill>
                <a:latin typeface="Arial Black" panose="020B0A04020102020204" pitchFamily="34" charset="0"/>
              </a:rPr>
              <a:t>Corso per operatore sportivo della Metodologia del cammino </a:t>
            </a:r>
            <a:endParaRPr lang="it-IT" dirty="0"/>
          </a:p>
        </p:txBody>
      </p:sp>
      <p:sp>
        <p:nvSpPr>
          <p:cNvPr id="3" name="Segnaposto contenuto 2"/>
          <p:cNvSpPr>
            <a:spLocks noGrp="1"/>
          </p:cNvSpPr>
          <p:nvPr>
            <p:ph idx="1"/>
          </p:nvPr>
        </p:nvSpPr>
        <p:spPr/>
        <p:txBody>
          <a:bodyPr/>
          <a:lstStyle/>
          <a:p>
            <a:pPr marL="0" indent="0">
              <a:buNone/>
            </a:pPr>
            <a:r>
              <a:rPr lang="it-IT" dirty="0">
                <a:latin typeface="Arial" panose="020B0604020202020204" pitchFamily="34" charset="0"/>
                <a:cs typeface="Arial" panose="020B0604020202020204" pitchFamily="34" charset="0"/>
              </a:rPr>
              <a:t>La </a:t>
            </a:r>
            <a:r>
              <a:rPr lang="it-IT" dirty="0" smtClean="0">
                <a:latin typeface="Arial" panose="020B0604020202020204" pitchFamily="34" charset="0"/>
                <a:cs typeface="Arial" panose="020B0604020202020204" pitchFamily="34" charset="0"/>
              </a:rPr>
              <a:t>riuscita dell’uscita </a:t>
            </a:r>
            <a:r>
              <a:rPr lang="it-IT" dirty="0">
                <a:latin typeface="Arial" panose="020B0604020202020204" pitchFamily="34" charset="0"/>
                <a:cs typeface="Arial" panose="020B0604020202020204" pitchFamily="34" charset="0"/>
              </a:rPr>
              <a:t>dipende da molti fattori. Tra i principali ci sono: </a:t>
            </a:r>
            <a:endParaRPr lang="it-IT" dirty="0" smtClean="0">
              <a:latin typeface="Arial" panose="020B0604020202020204" pitchFamily="34" charset="0"/>
              <a:cs typeface="Arial" panose="020B0604020202020204" pitchFamily="34" charset="0"/>
            </a:endParaRPr>
          </a:p>
          <a:p>
            <a:pPr marL="0" indent="0">
              <a:buNone/>
            </a:pPr>
            <a:r>
              <a:rPr lang="it-IT" b="1" dirty="0" smtClean="0">
                <a:latin typeface="Arial" panose="020B0604020202020204" pitchFamily="34" charset="0"/>
                <a:cs typeface="Arial" panose="020B0604020202020204" pitchFamily="34" charset="0"/>
              </a:rPr>
              <a:t>Fattori </a:t>
            </a:r>
            <a:r>
              <a:rPr lang="it-IT" b="1" dirty="0">
                <a:latin typeface="Arial" panose="020B0604020202020204" pitchFamily="34" charset="0"/>
                <a:cs typeface="Arial" panose="020B0604020202020204" pitchFamily="34" charset="0"/>
              </a:rPr>
              <a:t>ambientali</a:t>
            </a:r>
            <a:r>
              <a:rPr lang="it-IT" dirty="0">
                <a:latin typeface="Arial" panose="020B0604020202020204" pitchFamily="34" charset="0"/>
                <a:cs typeface="Arial" panose="020B0604020202020204" pitchFamily="34" charset="0"/>
              </a:rPr>
              <a:t>: comprendono la chiarezza delle informazioni relative, i ruoli degli accompagnatori, le regole di comportamento che gli escursionisti devono tenere, la chiarezza e comprensibilità della relazione scritta dell’escursione. </a:t>
            </a:r>
            <a:endParaRPr lang="it-IT" dirty="0" smtClean="0">
              <a:latin typeface="Arial" panose="020B0604020202020204" pitchFamily="34" charset="0"/>
              <a:cs typeface="Arial" panose="020B0604020202020204" pitchFamily="34" charset="0"/>
            </a:endParaRPr>
          </a:p>
          <a:p>
            <a:pPr marL="0" indent="0">
              <a:buNone/>
            </a:pPr>
            <a:r>
              <a:rPr lang="it-IT" b="1" dirty="0" smtClean="0">
                <a:latin typeface="Arial" panose="020B0604020202020204" pitchFamily="34" charset="0"/>
                <a:cs typeface="Arial" panose="020B0604020202020204" pitchFamily="34" charset="0"/>
              </a:rPr>
              <a:t>Fattori </a:t>
            </a:r>
            <a:r>
              <a:rPr lang="it-IT" b="1" dirty="0">
                <a:latin typeface="Arial" panose="020B0604020202020204" pitchFamily="34" charset="0"/>
                <a:cs typeface="Arial" panose="020B0604020202020204" pitchFamily="34" charset="0"/>
              </a:rPr>
              <a:t>personali</a:t>
            </a:r>
            <a:r>
              <a:rPr lang="it-IT" dirty="0">
                <a:latin typeface="Arial" panose="020B0604020202020204" pitchFamily="34" charset="0"/>
                <a:cs typeface="Arial" panose="020B0604020202020204" pitchFamily="34" charset="0"/>
              </a:rPr>
              <a:t>: sono le caratteristiche psicofisiche, tecniche e motivazionali dei partecipanti all’escursione. Quanto più queste sono simili, tanto più alto è il grado di coesione del gruppo. </a:t>
            </a:r>
            <a:endParaRPr lang="it-IT" dirty="0" smtClean="0">
              <a:latin typeface="Arial" panose="020B0604020202020204" pitchFamily="34" charset="0"/>
              <a:cs typeface="Arial" panose="020B0604020202020204" pitchFamily="34" charset="0"/>
            </a:endParaRPr>
          </a:p>
          <a:p>
            <a:pPr marL="0" indent="0">
              <a:buNone/>
            </a:pPr>
            <a:r>
              <a:rPr lang="it-IT" b="1" dirty="0" smtClean="0">
                <a:latin typeface="Arial" panose="020B0604020202020204" pitchFamily="34" charset="0"/>
                <a:cs typeface="Arial" panose="020B0604020202020204" pitchFamily="34" charset="0"/>
              </a:rPr>
              <a:t>Il </a:t>
            </a:r>
            <a:r>
              <a:rPr lang="it-IT" b="1" dirty="0">
                <a:latin typeface="Arial" panose="020B0604020202020204" pitchFamily="34" charset="0"/>
                <a:cs typeface="Arial" panose="020B0604020202020204" pitchFamily="34" charset="0"/>
              </a:rPr>
              <a:t>gruppo stesso</a:t>
            </a:r>
            <a:r>
              <a:rPr lang="it-IT" dirty="0">
                <a:latin typeface="Arial" panose="020B0604020202020204" pitchFamily="34" charset="0"/>
                <a:cs typeface="Arial" panose="020B0604020202020204" pitchFamily="34" charset="0"/>
              </a:rPr>
              <a:t>: il raggiungimento dell’obiettivo, l’affrontare assieme situazioni impreviste, pericolose, la comunicazione all’interno del gruppo aumentano il grado di coesione.</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644" y="5491335"/>
            <a:ext cx="2228850" cy="1228725"/>
          </a:xfrm>
          <a:prstGeom prst="rect">
            <a:avLst/>
          </a:prstGeom>
        </p:spPr>
      </p:pic>
    </p:spTree>
    <p:extLst>
      <p:ext uri="{BB962C8B-B14F-4D97-AF65-F5344CB8AC3E}">
        <p14:creationId xmlns:p14="http://schemas.microsoft.com/office/powerpoint/2010/main" val="3589650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392</TotalTime>
  <Words>1318</Words>
  <Application>Microsoft Office PowerPoint</Application>
  <PresentationFormat>Widescreen</PresentationFormat>
  <Paragraphs>116</Paragraphs>
  <Slides>22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Arial Black</vt:lpstr>
      <vt:lpstr>Century Gothic</vt:lpstr>
      <vt:lpstr>Wingdings 3</vt:lpstr>
      <vt:lpstr>Ione</vt:lpstr>
      <vt:lpstr>Corso per operatore sportivo della Metodologia del cammino</vt:lpstr>
      <vt:lpstr>Corso per operatore sportivo della Metodologia del cammino</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lpstr>Corso per operatore sportivo della Metodologia del cammino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per operatore sportivo della Metodologia del cammino - Walking Leader</dc:title>
  <dc:creator>m.tagliavini</dc:creator>
  <cp:lastModifiedBy>m.tagliavini</cp:lastModifiedBy>
  <cp:revision>45</cp:revision>
  <dcterms:created xsi:type="dcterms:W3CDTF">2021-04-12T06:35:58Z</dcterms:created>
  <dcterms:modified xsi:type="dcterms:W3CDTF">2021-05-11T14:06:03Z</dcterms:modified>
</cp:coreProperties>
</file>