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336" r:id="rId32"/>
    <p:sldId id="289" r:id="rId33"/>
    <p:sldId id="290" r:id="rId34"/>
    <p:sldId id="291" r:id="rId35"/>
    <p:sldId id="294" r:id="rId36"/>
    <p:sldId id="295" r:id="rId37"/>
    <p:sldId id="292" r:id="rId38"/>
    <p:sldId id="296" r:id="rId39"/>
    <p:sldId id="293" r:id="rId40"/>
    <p:sldId id="297" r:id="rId41"/>
    <p:sldId id="298" r:id="rId42"/>
    <p:sldId id="299" r:id="rId43"/>
    <p:sldId id="300" r:id="rId44"/>
    <p:sldId id="337" r:id="rId45"/>
    <p:sldId id="338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39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394B7-3150-4581-A9D3-0702A1D49D0A}" type="datetimeFigureOut">
              <a:rPr lang="it-IT" smtClean="0"/>
              <a:pPr/>
              <a:t>12/04/2021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AB95-F996-4DBA-B3C4-9644067C358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BAB95-F996-4DBA-B3C4-9644067C3586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894F1-DD65-47F3-B3DC-6E0427761BB6}" type="slidenum">
              <a:rPr lang="it-IT" smtClean="0"/>
              <a:pPr/>
              <a:t>56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379977-3072-4B66-99DE-D259319EA0C4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639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AE55E-4018-4D3A-8A79-6E3FC524AF9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0E6F6-D513-4CC7-82A1-A105FCE1C67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2BE1-3F64-40A0-85EA-E07B07E09D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0BC65-D9ED-456A-849F-EC28CC9FCA7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96243-3601-488E-8566-8B356015137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A7BE-56F7-4AAE-9FE2-FFE712C178E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3F1B0-1B8A-4072-9B3A-9EE42690DB4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FF05F-137C-400D-B312-4C6DD0FE94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556D-1D9A-46F1-8678-3D460195C07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5675-13B1-4BA0-B39F-D92E852F6F8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it-IT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71D94A7-2A6E-4BB8-B98B-D4624CA6CAD5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latin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ncbi.nlm.nih.gov/pmc/articles/PMC445362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5200" b="1" dirty="0">
                <a:solidFill>
                  <a:srgbClr val="009900"/>
                </a:solidFill>
              </a:rPr>
              <a:t>BENEFICI PSICOFISICI DEL CAMMINO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Conoscenza del proprio corpo nel cammino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2181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857852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Dr.ssa </a:t>
            </a:r>
            <a:r>
              <a:rPr lang="it-IT" dirty="0" err="1" smtClean="0"/>
              <a:t>Guerrini</a:t>
            </a:r>
            <a:r>
              <a:rPr lang="it-IT" dirty="0" smtClean="0"/>
              <a:t> Laura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9900"/>
                </a:solidFill>
              </a:rPr>
              <a:t>PERCHE’ CAMMINARE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Facile</a:t>
            </a:r>
          </a:p>
          <a:p>
            <a:r>
              <a:rPr lang="it-IT" dirty="0"/>
              <a:t>Realizzabile </a:t>
            </a:r>
          </a:p>
          <a:p>
            <a:r>
              <a:rPr lang="it-IT" dirty="0"/>
              <a:t>Popolare </a:t>
            </a:r>
          </a:p>
          <a:p>
            <a:r>
              <a:rPr lang="it-IT" dirty="0"/>
              <a:t>Naturale </a:t>
            </a:r>
          </a:p>
          <a:p>
            <a:r>
              <a:rPr lang="it-IT" dirty="0"/>
              <a:t>Autonomia</a:t>
            </a:r>
          </a:p>
          <a:p>
            <a:r>
              <a:rPr lang="it-IT" dirty="0"/>
              <a:t>Economico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9900"/>
                </a:solidFill>
              </a:rPr>
              <a:t>BENEFICI DEL </a:t>
            </a:r>
            <a:r>
              <a:rPr lang="it-IT" b="1" dirty="0" smtClean="0">
                <a:solidFill>
                  <a:srgbClr val="009900"/>
                </a:solidFill>
              </a:rPr>
              <a:t>CAMMINO IN GRUPPO</a:t>
            </a:r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1. Riduzione del rischio di cadere; </a:t>
            </a:r>
          </a:p>
          <a:p>
            <a:r>
              <a:rPr lang="it-IT" dirty="0"/>
              <a:t>2. Riduzione dei sintomi delle malattie in corso; </a:t>
            </a:r>
          </a:p>
          <a:p>
            <a:r>
              <a:rPr lang="it-IT" dirty="0"/>
              <a:t>3. Maggior senso di benessere fisico e psicologico; </a:t>
            </a:r>
          </a:p>
          <a:p>
            <a:r>
              <a:rPr lang="it-IT" dirty="0"/>
              <a:t>4. Controllo del peso; </a:t>
            </a:r>
          </a:p>
          <a:p>
            <a:r>
              <a:rPr lang="it-IT" dirty="0"/>
              <a:t>5. Impatto favorevole sull’ambiente per un minor uso dei mezzi di trasporto.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it-IT" sz="4000" b="1" dirty="0"/>
              <a:t>1) RIDUZIONE RISCHIO CADUTE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dirty="0"/>
              <a:t>Fattori di rischio su cui il cammino in gruppo ha effetti positivi: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- mancanza del coniuge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- debolezza muscolare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- deficit della vista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- depressione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- diabete </a:t>
            </a:r>
            <a:r>
              <a:rPr lang="it-IT" dirty="0" smtClean="0"/>
              <a:t>(neuropatia diabetica oculare e arti inferiori)</a:t>
            </a:r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it-IT" sz="4000" b="1" dirty="0"/>
              <a:t>1) RIDUZIONE RISCHIO CADUTE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/>
              <a:t>Si realizza attraverso </a:t>
            </a:r>
          </a:p>
          <a:p>
            <a:pPr>
              <a:buFont typeface="Wingdings" pitchFamily="2" charset="2"/>
              <a:buNone/>
            </a:pPr>
            <a:r>
              <a:rPr lang="it-IT"/>
              <a:t>Miglioramento dell’equilibrio statico e dinamico</a:t>
            </a:r>
          </a:p>
          <a:p>
            <a:pPr>
              <a:buFont typeface="Wingdings" pitchFamily="2" charset="2"/>
              <a:buNone/>
            </a:pPr>
            <a:r>
              <a:rPr lang="it-IT"/>
              <a:t>Miglioramento della mobilità articolare</a:t>
            </a:r>
          </a:p>
          <a:p>
            <a:pPr>
              <a:buFont typeface="Wingdings" pitchFamily="2" charset="2"/>
              <a:buNone/>
            </a:pPr>
            <a:r>
              <a:rPr lang="it-IT"/>
              <a:t>Miglioramento della propriocezione</a:t>
            </a:r>
          </a:p>
          <a:p>
            <a:pPr>
              <a:buFont typeface="Wingdings" pitchFamily="2" charset="2"/>
              <a:buNone/>
            </a:pPr>
            <a:r>
              <a:rPr lang="it-IT"/>
              <a:t>Tonificazione muscolare</a:t>
            </a:r>
          </a:p>
          <a:p>
            <a:pPr>
              <a:buFont typeface="Wingdings" pitchFamily="2" charset="2"/>
              <a:buNone/>
            </a:pPr>
            <a:r>
              <a:rPr lang="it-IT"/>
              <a:t>Miglioramento della coordinazione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50825" y="2420938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50825" y="3284538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50825" y="3860800"/>
            <a:ext cx="288925" cy="71438"/>
          </a:xfrm>
          <a:prstGeom prst="rightArrow">
            <a:avLst>
              <a:gd name="adj1" fmla="val 50000"/>
              <a:gd name="adj2" fmla="val 10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0825" y="4365625"/>
            <a:ext cx="288925" cy="71438"/>
          </a:xfrm>
          <a:prstGeom prst="rightArrow">
            <a:avLst>
              <a:gd name="adj1" fmla="val 50000"/>
              <a:gd name="adj2" fmla="val 10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50825" y="4868863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2) RIDUZIONE SINTOMI MALATTIE IN CORSO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 smtClean="0">
                <a:hlinkClick r:id="rId2"/>
              </a:rPr>
              <a:t>https://www.ncbi.nlm.nih.gov/pmc/articles/PMC4453623/</a:t>
            </a:r>
            <a:endParaRPr lang="it-IT" sz="1400" dirty="0" smtClean="0"/>
          </a:p>
          <a:p>
            <a:pPr>
              <a:buNone/>
            </a:pPr>
            <a:r>
              <a:rPr lang="it-IT" dirty="0" smtClean="0"/>
              <a:t>Statisticamente provato:</a:t>
            </a:r>
          </a:p>
          <a:p>
            <a:pPr>
              <a:buNone/>
            </a:pPr>
            <a:r>
              <a:rPr lang="it-IT" u="sng" dirty="0" smtClean="0"/>
              <a:t>Riduzione pressione sistolica </a:t>
            </a:r>
            <a:r>
              <a:rPr lang="it-IT" dirty="0" smtClean="0"/>
              <a:t>(da -5.28 a -2.17 </a:t>
            </a:r>
            <a:r>
              <a:rPr lang="it-IT" dirty="0" err="1" smtClean="0"/>
              <a:t>mmHg</a:t>
            </a:r>
            <a:r>
              <a:rPr lang="it-IT" dirty="0" smtClean="0"/>
              <a:t> VS -1.54 </a:t>
            </a:r>
            <a:r>
              <a:rPr lang="it-IT" dirty="0" err="1" smtClean="0"/>
              <a:t>mmHg</a:t>
            </a:r>
            <a:r>
              <a:rPr lang="it-IT" dirty="0" smtClean="0"/>
              <a:t> se cammino da solo)</a:t>
            </a:r>
          </a:p>
          <a:p>
            <a:pPr>
              <a:buNone/>
            </a:pPr>
            <a:r>
              <a:rPr lang="it-IT" u="sng" dirty="0" smtClean="0"/>
              <a:t>Riduzione della pressione diastolica </a:t>
            </a:r>
            <a:r>
              <a:rPr lang="it-IT" dirty="0" smtClean="0"/>
              <a:t>del 5% rispetto al 2% se cammino da solo. 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“…2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 mm Hg in diastolic blood pressure can reduce coronary heart disease risk by 6% and stroke and trans-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ischaemic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attacks by 15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  “</a:t>
            </a:r>
          </a:p>
          <a:p>
            <a:pPr>
              <a:buNone/>
            </a:pPr>
            <a:endParaRPr lang="en-US" sz="2000" i="1" dirty="0"/>
          </a:p>
          <a:p>
            <a:pPr>
              <a:buNone/>
            </a:pPr>
            <a:r>
              <a:rPr lang="en-US" sz="2000" i="1" dirty="0" err="1" smtClean="0"/>
              <a:t>Valori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normali</a:t>
            </a:r>
            <a:r>
              <a:rPr lang="en-US" sz="2000" i="1" dirty="0" smtClean="0"/>
              <a:t> PAs &lt;140 mmHg  </a:t>
            </a:r>
            <a:r>
              <a:rPr lang="en-US" sz="2000" i="1" dirty="0" err="1" smtClean="0"/>
              <a:t>PAd</a:t>
            </a:r>
            <a:r>
              <a:rPr lang="en-US" sz="2000" i="1" dirty="0" smtClean="0"/>
              <a:t> &lt;90 mmHg</a:t>
            </a:r>
            <a:endParaRPr lang="it-IT" sz="2000" i="1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2) RIDUZIONE SINTOMI MALATTIE IN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u="sng" dirty="0" smtClean="0"/>
              <a:t>Riduzione della frequenza cardiaca a riposo </a:t>
            </a:r>
            <a:r>
              <a:rPr lang="it-IT" dirty="0" smtClean="0"/>
              <a:t>-2.88 </a:t>
            </a:r>
            <a:r>
              <a:rPr lang="it-IT" dirty="0" err="1" smtClean="0"/>
              <a:t>bpm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u="sng" dirty="0" smtClean="0"/>
              <a:t>Miglioramento del </a:t>
            </a:r>
            <a:r>
              <a:rPr lang="it-IT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del cammino (6MWT, o “</a:t>
            </a:r>
            <a:r>
              <a:rPr lang="it-IT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</a:t>
            </a:r>
            <a:r>
              <a:rPr lang="it-IT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minute </a:t>
            </a:r>
            <a:r>
              <a:rPr lang="it-IT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</a:t>
            </a:r>
            <a:r>
              <a:rPr lang="it-IT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test”).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Mira a valutare la </a:t>
            </a:r>
            <a:r>
              <a:rPr lang="it-IT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distanza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che il paziente è in grado di percorrere, camminando il più velocemente possibile per sei minuti su una superficie piana, usufruendo di tutte le interruzioni che ritiene necessarie durante il percorso. Circa 80m!!</a:t>
            </a:r>
            <a:endParaRPr lang="it-IT" u="sng" dirty="0" smtClean="0"/>
          </a:p>
          <a:p>
            <a:pPr>
              <a:buNone/>
            </a:pPr>
            <a:endParaRPr lang="it-IT" u="sng" dirty="0"/>
          </a:p>
          <a:p>
            <a:pPr>
              <a:buNone/>
            </a:pPr>
            <a:endParaRPr lang="it-IT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3) </a:t>
            </a:r>
            <a:r>
              <a:rPr lang="it-IT" b="1" dirty="0"/>
              <a:t>M</a:t>
            </a:r>
            <a:r>
              <a:rPr lang="it-IT" b="1" dirty="0" smtClean="0"/>
              <a:t>IGLIORAMENTO PSICO-FISICO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 psicologici visibili nella somministrazione di test volti ad indagare sintomi depressivi: 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netto miglioramento nel camminare in gruppo rispetto al camminare da soli o all’inattività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39825"/>
          </a:xfrm>
        </p:spPr>
        <p:txBody>
          <a:bodyPr/>
          <a:lstStyle/>
          <a:p>
            <a:r>
              <a:rPr lang="it-IT" b="1" dirty="0" smtClean="0"/>
              <a:t>4) CONTROLLO DEL PESO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Valori statisticamente significativi nella riduzione del Body Mass </a:t>
            </a:r>
            <a:r>
              <a:rPr lang="it-IT" dirty="0" err="1" smtClean="0"/>
              <a:t>Index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-0.71 kg/mq</a:t>
            </a:r>
          </a:p>
          <a:p>
            <a:pPr>
              <a:buNone/>
            </a:pPr>
            <a:r>
              <a:rPr lang="it-IT" dirty="0" err="1" smtClean="0"/>
              <a:t>Cut-off</a:t>
            </a:r>
            <a:r>
              <a:rPr lang="it-IT" dirty="0" smtClean="0"/>
              <a:t> di riferimento</a:t>
            </a:r>
          </a:p>
          <a:p>
            <a:pPr>
              <a:buNone/>
            </a:pPr>
            <a:r>
              <a:rPr lang="it-IT" dirty="0" smtClean="0"/>
              <a:t>16 – 18.49 </a:t>
            </a:r>
            <a:r>
              <a:rPr lang="it-IT" dirty="0" err="1" smtClean="0"/>
              <a:t>sottop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18.5 – 24.99 </a:t>
            </a:r>
            <a:r>
              <a:rPr lang="it-IT" dirty="0" err="1" smtClean="0"/>
              <a:t>normop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25.0 – 29.99 </a:t>
            </a:r>
            <a:r>
              <a:rPr lang="it-IT" dirty="0" err="1" smtClean="0"/>
              <a:t>sovrap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30 – 34.99 obesità 1</a:t>
            </a:r>
          </a:p>
          <a:p>
            <a:pPr>
              <a:buNone/>
            </a:pPr>
            <a:r>
              <a:rPr lang="it-IT" dirty="0" smtClean="0"/>
              <a:t>35.0 – 39.99 obesità 2</a:t>
            </a:r>
          </a:p>
          <a:p>
            <a:pPr>
              <a:buNone/>
            </a:pPr>
            <a:r>
              <a:rPr lang="it-IT" dirty="0" smtClean="0"/>
              <a:t>=&gt;40 obesità 3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4) CONTROLLO DEL PESO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Correlate al controllo del peso, ci sono le seguenti patologie:</a:t>
            </a:r>
          </a:p>
          <a:p>
            <a:pPr>
              <a:buFontTx/>
              <a:buChar char="-"/>
            </a:pPr>
            <a:r>
              <a:rPr lang="it-IT" dirty="0" smtClean="0"/>
              <a:t>ARTRITE </a:t>
            </a:r>
            <a:r>
              <a:rPr lang="it-IT" sz="2400" i="1" dirty="0" smtClean="0"/>
              <a:t>women </a:t>
            </a:r>
            <a:r>
              <a:rPr lang="it-IT" sz="2400" i="1" dirty="0" err="1" smtClean="0"/>
              <a:t>with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BMIs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greater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than</a:t>
            </a:r>
            <a:r>
              <a:rPr lang="it-IT" sz="2400" i="1" dirty="0" smtClean="0"/>
              <a:t> 32 </a:t>
            </a:r>
            <a:r>
              <a:rPr lang="it-IT" sz="2400" i="1" dirty="0" err="1" smtClean="0"/>
              <a:t>were</a:t>
            </a:r>
            <a:r>
              <a:rPr lang="it-IT" sz="2400" i="1" dirty="0" smtClean="0"/>
              <a:t> at </a:t>
            </a:r>
            <a:r>
              <a:rPr lang="it-IT" sz="2400" i="1" dirty="0" err="1" smtClean="0"/>
              <a:t>significantly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higher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risk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of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developing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arthritis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than</a:t>
            </a:r>
            <a:r>
              <a:rPr lang="it-IT" sz="2400" i="1" dirty="0" smtClean="0"/>
              <a:t> women </a:t>
            </a:r>
            <a:r>
              <a:rPr lang="it-IT" sz="2400" i="1" dirty="0" err="1" smtClean="0"/>
              <a:t>with</a:t>
            </a:r>
            <a:r>
              <a:rPr lang="it-IT" sz="2400" i="1" dirty="0" smtClean="0"/>
              <a:t> a BMI </a:t>
            </a:r>
            <a:r>
              <a:rPr lang="it-IT" sz="2400" i="1" dirty="0" err="1" smtClean="0"/>
              <a:t>of</a:t>
            </a:r>
            <a:r>
              <a:rPr lang="it-IT" sz="2400" i="1" dirty="0" smtClean="0"/>
              <a:t> 19 </a:t>
            </a:r>
            <a:r>
              <a:rPr lang="it-IT" sz="2400" i="1" dirty="0" err="1" smtClean="0"/>
              <a:t>to</a:t>
            </a:r>
            <a:r>
              <a:rPr lang="it-IT" sz="2400" i="1" dirty="0" smtClean="0"/>
              <a:t> 21.9.</a:t>
            </a:r>
          </a:p>
          <a:p>
            <a:pPr>
              <a:buFontTx/>
              <a:buChar char="-"/>
            </a:pPr>
            <a:r>
              <a:rPr lang="it-IT" dirty="0" smtClean="0"/>
              <a:t>OSTEOARTRITE</a:t>
            </a:r>
            <a:r>
              <a:rPr lang="it-IT" i="1" dirty="0" smtClean="0"/>
              <a:t> BMI&gt;27 quadruplica il rischio di osteoartrite al ginocchio</a:t>
            </a:r>
          </a:p>
          <a:p>
            <a:pPr>
              <a:buFontTx/>
              <a:buChar char="-"/>
            </a:pPr>
            <a:r>
              <a:rPr lang="it-IT" dirty="0" smtClean="0"/>
              <a:t>OSTEOPOROSI (riduzione della densità dell’osso)l’attività fisica rallenta il progredire della perdita di minerale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9900"/>
                </a:solidFill>
              </a:rPr>
              <a:t>??? QUIZ ???</a:t>
            </a:r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cammino in gruppo</a:t>
            </a:r>
          </a:p>
          <a:p>
            <a:pPr marL="514350" indent="-514350">
              <a:buAutoNum type="alphaLcParenR"/>
            </a:pPr>
            <a:r>
              <a:rPr lang="it-IT" dirty="0" smtClean="0"/>
              <a:t>Migliora/rallenta i sintomi delle patologie cardiovascolari e dell’osso</a:t>
            </a:r>
          </a:p>
          <a:p>
            <a:pPr marL="514350" indent="-514350">
              <a:buAutoNum type="alphaLcParenR"/>
            </a:pPr>
            <a:r>
              <a:rPr lang="it-IT" dirty="0" smtClean="0"/>
              <a:t>Aiuta a controllare il peso corporeo</a:t>
            </a:r>
          </a:p>
          <a:p>
            <a:pPr marL="514350" indent="-514350">
              <a:buAutoNum type="alphaLcParenR"/>
            </a:pPr>
            <a:r>
              <a:rPr lang="it-IT" dirty="0" smtClean="0"/>
              <a:t>Diminuisce il rischio di cadute</a:t>
            </a:r>
          </a:p>
          <a:p>
            <a:pPr marL="514350" indent="-514350">
              <a:buAutoNum type="alphaLcParenR"/>
            </a:pPr>
            <a:r>
              <a:rPr lang="it-IT" dirty="0" smtClean="0"/>
              <a:t>Ha effetti sul tono dell’umore</a:t>
            </a:r>
          </a:p>
          <a:p>
            <a:pPr marL="514350" indent="-514350">
              <a:buAutoNum type="alphaLcParenR"/>
            </a:pPr>
            <a:r>
              <a:rPr lang="it-IT" dirty="0" smtClean="0"/>
              <a:t>Tutte le precedenti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85720" y="4572008"/>
            <a:ext cx="8215370" cy="714380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9900"/>
                </a:solidFill>
              </a:rPr>
              <a:t>L’ATTIVITA’ FISICA SECONDO L’OMS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Tutte le forme di movimento realizzate nei vari ambiti di vita.</a:t>
            </a:r>
          </a:p>
          <a:p>
            <a:r>
              <a:rPr lang="it-IT"/>
              <a:t>Secondo l’OMS, per “attività fisica” si intende qualunque movimento determinato dal sistema muscolo-scheletrico che si traduce in un dispendio energetico superiore a quello delle condizioni di riposo.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5524500"/>
            <a:ext cx="2181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9900"/>
                </a:solidFill>
              </a:rPr>
              <a:t>??? QUIZ 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pressione diastolica con l’attività fisica</a:t>
            </a:r>
          </a:p>
          <a:p>
            <a:pPr marL="514350" indent="-514350">
              <a:buAutoNum type="alphaLcParenR"/>
            </a:pPr>
            <a:r>
              <a:rPr lang="it-IT" dirty="0" smtClean="0"/>
              <a:t>Aumenta</a:t>
            </a:r>
          </a:p>
          <a:p>
            <a:pPr marL="514350" indent="-514350">
              <a:buAutoNum type="alphaLcParenR"/>
            </a:pPr>
            <a:r>
              <a:rPr lang="it-IT" dirty="0" smtClean="0"/>
              <a:t>Aumenta solo se cammino in salita</a:t>
            </a:r>
          </a:p>
          <a:p>
            <a:pPr marL="514350" indent="-514350">
              <a:buAutoNum type="alphaLcParenR"/>
            </a:pPr>
            <a:r>
              <a:rPr lang="it-IT" dirty="0" smtClean="0"/>
              <a:t>Cala solo se soffro di obesità</a:t>
            </a:r>
          </a:p>
          <a:p>
            <a:pPr marL="514350" indent="-514350">
              <a:buAutoNum type="alphaLcParenR"/>
            </a:pPr>
            <a:r>
              <a:rPr lang="it-IT" dirty="0" smtClean="0"/>
              <a:t>Cala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85720" y="3714752"/>
            <a:ext cx="7500990" cy="500066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9900"/>
                </a:solidFill>
              </a:rPr>
              <a:t>??? QUIZ 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L’osteoporosi</a:t>
            </a:r>
          </a:p>
          <a:p>
            <a:pPr marL="514350" indent="-514350">
              <a:buAutoNum type="alphaLcParenR"/>
            </a:pPr>
            <a:r>
              <a:rPr lang="it-IT" dirty="0" smtClean="0"/>
              <a:t>È una infiammazione dell’osso</a:t>
            </a:r>
          </a:p>
          <a:p>
            <a:pPr marL="514350" indent="-514350">
              <a:buAutoNum type="alphaLcParenR"/>
            </a:pPr>
            <a:r>
              <a:rPr lang="it-IT" dirty="0" smtClean="0"/>
              <a:t>È una infiammazione delle cartilagini</a:t>
            </a:r>
          </a:p>
          <a:p>
            <a:pPr marL="514350" indent="-514350">
              <a:buAutoNum type="alphaLcParenR"/>
            </a:pPr>
            <a:r>
              <a:rPr lang="it-IT" dirty="0" smtClean="0"/>
              <a:t>È una perdita di densità minerale a livello osseo</a:t>
            </a:r>
          </a:p>
          <a:p>
            <a:pPr marL="514350" indent="-514350">
              <a:buAutoNum type="alphaLcParenR"/>
            </a:pPr>
            <a:r>
              <a:rPr lang="it-IT" dirty="0" smtClean="0"/>
              <a:t>E’ una perdita di calcio a livello delle articolazioni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428596" y="3071810"/>
            <a:ext cx="8358246" cy="100013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6600" b="1" dirty="0" smtClean="0">
                <a:solidFill>
                  <a:srgbClr val="009900"/>
                </a:solidFill>
                <a:latin typeface="+mj-lt"/>
              </a:rPr>
              <a:t>PATOLOGIE</a:t>
            </a:r>
            <a:endParaRPr lang="it-IT" sz="66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CICLO DEL CAMMINO</a:t>
            </a:r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Ogni ciclo del passo è diviso in due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periodi: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fase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</a:t>
            </a:r>
            <a:r>
              <a:rPr lang="it-IT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appoggio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la fase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</a:t>
            </a:r>
            <a:r>
              <a:rPr lang="it-IT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oscillazione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Ogni ciclo inizia e termina con entrambe i piedi a contatto con il terreno, mentre a metà ciclo solo un piede tocca il terreno e l’altro  è  sempre sul suolo. </a:t>
            </a:r>
            <a:endParaRPr lang="it-I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457825"/>
            <a:ext cx="4714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CICLO DEL CAMMINO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Fase iniziale di doppio appoggio o carico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quando entrambe i piedi sono al suolo, il  carico del peso del corpo è equamente diviso sui piedi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Supporto(Carico) su una sola gamba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inizia quando il piede opposto è sollevato per oscillare. Durante questa fase l’intero peso del corpo è tenuto su una sola gamba.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CICLO DEL CAMMINO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Fase terminale di doppio appoggio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inizia con il contatto al suolo della gamba </a:t>
            </a:r>
            <a:r>
              <a:rPr lang="it-IT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controlaterale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continua fino  a che la gamba iniziale è sollevata per oscillare (</a:t>
            </a:r>
            <a:r>
              <a:rPr lang="it-IT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toe-off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alluce giù).In questa fase la distribuzione del carico è molto asimmetrica.</a:t>
            </a:r>
          </a:p>
          <a:p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I TEMPI DEL CICLO DEL CAMMINO</a:t>
            </a:r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10% per il doppio appoggio iniziale</a:t>
            </a:r>
          </a:p>
          <a:p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 per il supporto di una singola gamba</a:t>
            </a:r>
          </a:p>
          <a:p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 per il doppio appoggio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Bisogna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notare che l’appoggio su una sola gamba corrisponde all’oscillazione dell’altra ed avviene due volte nello stesso periodo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20036"/>
            <a:ext cx="6643702" cy="373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009900"/>
                </a:solidFill>
              </a:rPr>
              <a:t>Lesioni da</a:t>
            </a:r>
            <a:br>
              <a:rPr lang="it-IT" sz="3200" b="1" dirty="0" smtClean="0">
                <a:solidFill>
                  <a:srgbClr val="009900"/>
                </a:solidFill>
              </a:rPr>
            </a:br>
            <a:r>
              <a:rPr lang="it-IT" sz="3200" b="1" dirty="0" smtClean="0">
                <a:solidFill>
                  <a:srgbClr val="009900"/>
                </a:solidFill>
              </a:rPr>
              <a:t>SOVRACCARICO FUNZIONALE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b="1" dirty="0" smtClean="0"/>
              <a:t>VESCICHE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 smtClean="0"/>
              <a:t>Sacche piene di liquido presenti sulla superficie della pelle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dirty="0" smtClean="0"/>
              <a:t>Cause</a:t>
            </a:r>
            <a:r>
              <a:rPr lang="it-IT" sz="2400" dirty="0" smtClean="0"/>
              <a:t>: Attrito tra pelle e scarpe/calze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dirty="0" smtClean="0"/>
              <a:t>Sintomi</a:t>
            </a:r>
            <a:r>
              <a:rPr lang="it-IT" sz="2400" dirty="0" smtClean="0"/>
              <a:t>: dolore, </a:t>
            </a:r>
            <a:r>
              <a:rPr lang="it-IT" sz="2400" dirty="0" err="1" smtClean="0"/>
              <a:t>sovrainfezione</a:t>
            </a: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dirty="0" smtClean="0"/>
              <a:t>Trattamento</a:t>
            </a:r>
            <a:r>
              <a:rPr lang="it-IT" sz="2400" dirty="0" smtClean="0"/>
              <a:t>: scarpe/calze adeguate, prodotti per ridurre l’attrito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143500"/>
            <a:ext cx="2247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172075"/>
            <a:ext cx="2400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924800" cy="1143000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009900"/>
                </a:solidFill>
              </a:rPr>
              <a:t>Lesioni da</a:t>
            </a:r>
            <a:br>
              <a:rPr lang="it-IT" sz="3200" b="1" dirty="0" smtClean="0">
                <a:solidFill>
                  <a:srgbClr val="009900"/>
                </a:solidFill>
              </a:rPr>
            </a:br>
            <a:r>
              <a:rPr lang="it-IT" sz="3200" b="1" dirty="0" smtClean="0">
                <a:solidFill>
                  <a:srgbClr val="009900"/>
                </a:solidFill>
              </a:rPr>
              <a:t>SOVRACCARICO FUNZIONAL</a:t>
            </a:r>
            <a:r>
              <a:rPr lang="it-IT" sz="3200" dirty="0" smtClean="0"/>
              <a:t>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805497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b="1" smtClean="0"/>
              <a:t>FASCITE PLANTARE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Infiammazione della fascia di tessuto contenuta nella la pianta del piede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smtClean="0"/>
              <a:t>Cause</a:t>
            </a:r>
            <a:r>
              <a:rPr lang="it-IT" sz="2400" smtClean="0"/>
              <a:t>: eccessivo allenamento, sovrappeso/obesità, contrattura polpaccio/peroneo/estensori dita piede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smtClean="0"/>
              <a:t>Sintomi</a:t>
            </a:r>
            <a:r>
              <a:rPr lang="it-IT" sz="2400" smtClean="0"/>
              <a:t>: dolore acuto al tallone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smtClean="0"/>
              <a:t>Trattamento</a:t>
            </a:r>
            <a:r>
              <a:rPr lang="it-IT" sz="2400" smtClean="0"/>
              <a:t>: riposo, ghiaccio, allungamento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067175" y="54927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0245" name="AutoShape 6" descr="Risultati immagini per FASCITE PLANTAR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6" name="AutoShape 8" descr="Risultati immagini per FASCITE PLANTAR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9162" name="Picture 10" descr="Risultati immagini per FASCITE PLANT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3099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009900"/>
                </a:solidFill>
              </a:rPr>
              <a:t>Lesioni da</a:t>
            </a:r>
            <a:br>
              <a:rPr lang="it-IT" sz="3200" b="1" dirty="0" smtClean="0">
                <a:solidFill>
                  <a:srgbClr val="009900"/>
                </a:solidFill>
              </a:rPr>
            </a:br>
            <a:r>
              <a:rPr lang="it-IT" sz="3200" b="1" dirty="0" smtClean="0">
                <a:solidFill>
                  <a:srgbClr val="009900"/>
                </a:solidFill>
              </a:rPr>
              <a:t>SOVRACCARICO FUNZIONALE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000240"/>
            <a:ext cx="7693025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 b="1" dirty="0" smtClean="0"/>
              <a:t>SD. BANDELLETTA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dirty="0" smtClean="0"/>
              <a:t>    ILEOTIBIALE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 smtClean="0"/>
              <a:t>Legamento che attraversa la parte esterna della coscia , dalla parte superiore dell’anca all’estremità del ginocchio.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u="sng" dirty="0" smtClean="0"/>
              <a:t>Cause</a:t>
            </a:r>
            <a:r>
              <a:rPr lang="it-IT" sz="2000" dirty="0" smtClean="0"/>
              <a:t>: corsa/cammino su superfici curve, terreno irregolare, salita, dismetria, pronazione, allenamento eccessivo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u="sng" dirty="0" smtClean="0"/>
              <a:t>Sintomi</a:t>
            </a:r>
            <a:r>
              <a:rPr lang="it-IT" sz="2000" dirty="0" smtClean="0"/>
              <a:t>: dolore parte esterna ginocchio, flessione/estensione ginocchio, debolezza abduzione anca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u="sng" dirty="0" smtClean="0"/>
              <a:t>Trattamento</a:t>
            </a:r>
            <a:r>
              <a:rPr lang="it-IT" sz="2000" dirty="0" smtClean="0"/>
              <a:t>: riposo, ghiaccio, riscaldamento, stretching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550" y="51577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50182" name="Picture 6" descr="Risultati immagini per sindrome bandelletta ileotibi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0"/>
            <a:ext cx="3708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900113" y="54927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50185" name="Picture 9" descr="Risultati immagini per sindrome bandelletta ileotibi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22383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835150" y="45085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50190" name="Picture 14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0"/>
            <a:ext cx="3194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971550" y="6165850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50193" name="Picture 17" descr="Risultati immagini per ILEOTIBI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0863" y="2060575"/>
            <a:ext cx="35131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9900"/>
                </a:solidFill>
              </a:rPr>
              <a:t>L’ATTIVITA’ FISICA SECONDO L’OMS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 questa definizione rientrano non solo le attività sportive, ma anche semplici movimenti come </a:t>
            </a:r>
            <a:r>
              <a:rPr lang="it-IT" b="1"/>
              <a:t>camminare</a:t>
            </a:r>
            <a:r>
              <a:rPr lang="it-IT"/>
              <a:t>, andare in bicicletta, ballare, giocare, fare giardinaggio e lavori domestici, che fanno parte della “attività motoria spontanea”.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5524500"/>
            <a:ext cx="2181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924800" cy="1143000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009900"/>
                </a:solidFill>
              </a:rPr>
              <a:t>Lesioni da</a:t>
            </a:r>
            <a:br>
              <a:rPr lang="it-IT" sz="3200" b="1" dirty="0" smtClean="0">
                <a:solidFill>
                  <a:srgbClr val="009900"/>
                </a:solidFill>
              </a:rPr>
            </a:br>
            <a:r>
              <a:rPr lang="it-IT" sz="3200" b="1" dirty="0" smtClean="0">
                <a:solidFill>
                  <a:srgbClr val="009900"/>
                </a:solidFill>
              </a:rPr>
              <a:t>SOVRACCARICO FUNZIONALE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621587" cy="365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200" b="1" dirty="0" smtClean="0"/>
              <a:t>TENDINITE </a:t>
            </a:r>
            <a:r>
              <a:rPr lang="it-IT" sz="2200" b="1" dirty="0" err="1" smtClean="0"/>
              <a:t>D’ACHILLE</a:t>
            </a:r>
            <a:endParaRPr lang="it-IT" sz="2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200" dirty="0" smtClean="0"/>
              <a:t>Infiammazione tendine di Achille che si estende dal tallone al polpaccio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u="sng" dirty="0" smtClean="0"/>
              <a:t>Cause</a:t>
            </a:r>
            <a:r>
              <a:rPr lang="it-IT" sz="2200" dirty="0" smtClean="0"/>
              <a:t>: poca flessibilità tendine d’Achille/polpacci, eccessivo sovraccarico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u="sng" dirty="0" smtClean="0"/>
              <a:t>Sintomi</a:t>
            </a:r>
            <a:r>
              <a:rPr lang="it-IT" sz="2200" dirty="0" smtClean="0"/>
              <a:t>: dolore parte posteriore caviglia, aumenta durante il cammino, diminuisce durante il riscaldamento, sensibilità o dolore localizzato nella parte sofferente, gonfiore.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u="sng" dirty="0" smtClean="0"/>
              <a:t>Trattamento</a:t>
            </a:r>
            <a:r>
              <a:rPr lang="it-IT" sz="2200" dirty="0" smtClean="0"/>
              <a:t>: riposo, ghiaccio, mobilità </a:t>
            </a:r>
            <a:r>
              <a:rPr lang="it-IT" sz="2200" dirty="0" err="1" smtClean="0"/>
              <a:t>pre</a:t>
            </a:r>
            <a:r>
              <a:rPr lang="it-IT" sz="2200" dirty="0" smtClean="0"/>
              <a:t>, stretching post, no salita.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40200" y="4762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2293" name="AutoShape 6" descr="Risultati immagini per tendinite d'achill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2294" name="Picture 8" descr="Risultati immagini per tendinite d'ach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73380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11" name="Picture 11" descr="Risultati immagini per brunet gued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0"/>
            <a:ext cx="2095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724525" y="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400" b="1"/>
              <a:t>ROTTURA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395288" y="4762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51215" name="Picture 15" descr="Risultati immagini per TENDINE D'ACHI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36957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Risultati immagini per tendine d'achille rot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7813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9900"/>
                </a:solidFill>
              </a:rPr>
              <a:t>??? </a:t>
            </a:r>
            <a:r>
              <a:rPr lang="it-IT" b="1" dirty="0" smtClean="0">
                <a:solidFill>
                  <a:srgbClr val="009900"/>
                </a:solidFill>
              </a:rPr>
              <a:t>QUIZ</a:t>
            </a:r>
            <a:r>
              <a:rPr lang="it-IT" dirty="0" smtClean="0">
                <a:solidFill>
                  <a:srgbClr val="009900"/>
                </a:solidFill>
              </a:rPr>
              <a:t> ???</a:t>
            </a:r>
            <a:endParaRPr lang="it-IT" dirty="0">
              <a:solidFill>
                <a:srgbClr val="00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</a:t>
            </a:r>
            <a:r>
              <a:rPr lang="it-IT" dirty="0" err="1" smtClean="0"/>
              <a:t>fascite</a:t>
            </a:r>
            <a:r>
              <a:rPr lang="it-IT" dirty="0" smtClean="0"/>
              <a:t> plantare</a:t>
            </a:r>
          </a:p>
          <a:p>
            <a:pPr marL="514350" indent="-514350">
              <a:buAutoNum type="alphaLcParenR"/>
            </a:pPr>
            <a:r>
              <a:rPr lang="it-IT" dirty="0" smtClean="0"/>
              <a:t>È una patologia da sovraccarico</a:t>
            </a:r>
          </a:p>
          <a:p>
            <a:pPr marL="514350" indent="-514350">
              <a:buAutoNum type="alphaLcParenR"/>
            </a:pPr>
            <a:r>
              <a:rPr lang="it-IT" dirty="0" smtClean="0"/>
              <a:t>È una patologia traumatica</a:t>
            </a:r>
          </a:p>
        </p:txBody>
      </p:sp>
      <p:sp>
        <p:nvSpPr>
          <p:cNvPr id="4" name="Ovale 3"/>
          <p:cNvSpPr/>
          <p:nvPr/>
        </p:nvSpPr>
        <p:spPr>
          <a:xfrm>
            <a:off x="285720" y="2143116"/>
            <a:ext cx="7286676" cy="50006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Contusione</a:t>
            </a:r>
          </a:p>
          <a:p>
            <a:r>
              <a:rPr lang="it-IT" dirty="0" smtClean="0"/>
              <a:t>Distorsione</a:t>
            </a:r>
          </a:p>
          <a:p>
            <a:r>
              <a:rPr lang="it-IT" dirty="0" smtClean="0"/>
              <a:t>Lussazione</a:t>
            </a:r>
          </a:p>
          <a:p>
            <a:r>
              <a:rPr lang="it-IT" dirty="0" smtClean="0"/>
              <a:t>Frattura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657225"/>
            <a:ext cx="44767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ruis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85750"/>
            <a:ext cx="39163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istorsione Caviglia - Dottor Roberto Pelucchi, Chirurgo Ortoped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714750"/>
            <a:ext cx="4857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lussa.jpg"/>
          <p:cNvPicPr>
            <a:picLocks noChangeAspect="1"/>
          </p:cNvPicPr>
          <p:nvPr/>
        </p:nvPicPr>
        <p:blipFill>
          <a:blip r:embed="rId5"/>
          <a:srcRect l="-69540" r="-69540"/>
          <a:stretch>
            <a:fillRect/>
          </a:stretch>
        </p:blipFill>
        <p:spPr bwMode="auto">
          <a:xfrm>
            <a:off x="285750" y="142875"/>
            <a:ext cx="41433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857250" y="2362200"/>
            <a:ext cx="7673975" cy="495300"/>
          </a:xfrm>
        </p:spPr>
        <p:txBody>
          <a:bodyPr/>
          <a:lstStyle/>
          <a:p>
            <a:r>
              <a:rPr lang="it-IT" smtClean="0"/>
              <a:t>CONTUSIONE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143000" y="3143250"/>
            <a:ext cx="7429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lesione conseguenza di un trauma diretto che non provoca una discontinuità dei tessuti.</a:t>
            </a:r>
          </a:p>
          <a:p>
            <a:r>
              <a:rPr lang="it-IT" sz="2400"/>
              <a:t>Se rottura dei tessuti, di solito non lineare e a margini sfrangiati si parla di ferita lacero-contusa.</a:t>
            </a:r>
          </a:p>
        </p:txBody>
      </p:sp>
      <p:pic>
        <p:nvPicPr>
          <p:cNvPr id="27650" name="Picture 2" descr="Brui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85750"/>
            <a:ext cx="39163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asellaDiTesto 5"/>
          <p:cNvSpPr txBox="1">
            <a:spLocks noChangeArrowheads="1"/>
          </p:cNvSpPr>
          <p:nvPr/>
        </p:nvSpPr>
        <p:spPr bwMode="auto">
          <a:xfrm>
            <a:off x="1214438" y="52863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657225"/>
            <a:ext cx="44767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566738"/>
          </a:xfrm>
        </p:spPr>
        <p:txBody>
          <a:bodyPr/>
          <a:lstStyle/>
          <a:p>
            <a:r>
              <a:rPr lang="it-IT" dirty="0" smtClean="0"/>
              <a:t>DISTORSIONE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85813" y="3071813"/>
            <a:ext cx="7929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400" dirty="0"/>
              <a:t>fuoriuscita dei capi articolari dalla loro sede con immediato ritorno alla posizione originaria</a:t>
            </a:r>
          </a:p>
          <a:p>
            <a:pPr marL="342900" indent="-342900"/>
            <a:r>
              <a:rPr lang="it-IT" sz="2400" b="1" dirty="0"/>
              <a:t>Come si manifesta</a:t>
            </a:r>
          </a:p>
          <a:p>
            <a:pPr marL="342900" indent="-342900"/>
            <a:r>
              <a:rPr lang="it-IT" sz="2400" dirty="0"/>
              <a:t>• dolore     • gonfiore</a:t>
            </a:r>
          </a:p>
          <a:p>
            <a:pPr marL="342900" indent="-342900"/>
            <a:r>
              <a:rPr lang="it-IT" sz="2400" b="1" dirty="0">
                <a:solidFill>
                  <a:srgbClr val="FF0066"/>
                </a:solidFill>
              </a:rPr>
              <a:t>COSA FARE</a:t>
            </a:r>
            <a:r>
              <a:rPr lang="it-IT" sz="2400" dirty="0"/>
              <a:t>:</a:t>
            </a:r>
          </a:p>
          <a:p>
            <a:pPr marL="342900" indent="-342900"/>
            <a:r>
              <a:rPr lang="it-IT" sz="2400" dirty="0"/>
              <a:t>• immobilizzare l’articolazione con bendaggio, senza stringere eccessivamente</a:t>
            </a:r>
          </a:p>
          <a:p>
            <a:pPr marL="342900" indent="-342900"/>
            <a:r>
              <a:rPr lang="it-IT" sz="2400" dirty="0"/>
              <a:t>• applicare ghiaccio</a:t>
            </a:r>
          </a:p>
          <a:p>
            <a:pPr marL="342900" indent="-342900" algn="ctr"/>
            <a:r>
              <a:rPr lang="it-IT" sz="2400" b="1" dirty="0">
                <a:solidFill>
                  <a:srgbClr val="990000"/>
                </a:solidFill>
              </a:rPr>
              <a:t>NON MASSAGGIARE</a:t>
            </a:r>
          </a:p>
        </p:txBody>
      </p:sp>
      <p:pic>
        <p:nvPicPr>
          <p:cNvPr id="26626" name="Picture 2" descr="Distorsione Caviglia - Dottor Roberto Pelucchi, Chirurgo Ortoped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5750"/>
            <a:ext cx="4857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857224" y="2285992"/>
            <a:ext cx="4448175" cy="566738"/>
          </a:xfrm>
        </p:spPr>
        <p:txBody>
          <a:bodyPr/>
          <a:lstStyle/>
          <a:p>
            <a:r>
              <a:rPr lang="it-IT" dirty="0" smtClean="0"/>
              <a:t>LUSSAZIONE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928662" y="2786058"/>
            <a:ext cx="657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Il capo </a:t>
            </a:r>
            <a:r>
              <a:rPr lang="en-US" sz="2400" dirty="0" err="1"/>
              <a:t>articolare</a:t>
            </a:r>
            <a:r>
              <a:rPr lang="en-US" sz="2400" dirty="0"/>
              <a:t> </a:t>
            </a:r>
            <a:r>
              <a:rPr lang="en-US" sz="2400" dirty="0" err="1"/>
              <a:t>dell’osso</a:t>
            </a:r>
            <a:r>
              <a:rPr lang="en-US" sz="2400" dirty="0"/>
              <a:t> </a:t>
            </a:r>
            <a:r>
              <a:rPr lang="en-US" sz="2400" dirty="0" err="1"/>
              <a:t>perde</a:t>
            </a:r>
            <a:r>
              <a:rPr lang="en-US" sz="2400" dirty="0"/>
              <a:t> la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sede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b="1" dirty="0"/>
              <a:t>Come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manifestano</a:t>
            </a:r>
            <a:r>
              <a:rPr lang="en-US" sz="2400" b="1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• </a:t>
            </a:r>
            <a:r>
              <a:rPr lang="en-US" sz="2400" dirty="0" err="1"/>
              <a:t>intenso</a:t>
            </a:r>
            <a:r>
              <a:rPr lang="en-US" sz="2400" dirty="0"/>
              <a:t> </a:t>
            </a:r>
            <a:r>
              <a:rPr lang="en-US" sz="2400" dirty="0" err="1"/>
              <a:t>dolore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• </a:t>
            </a:r>
            <a:r>
              <a:rPr lang="en-US" sz="2400" dirty="0" err="1"/>
              <a:t>evidente</a:t>
            </a:r>
            <a:r>
              <a:rPr lang="en-US" sz="2400" dirty="0"/>
              <a:t> </a:t>
            </a:r>
            <a:r>
              <a:rPr lang="en-US" sz="2400" dirty="0" err="1"/>
              <a:t>deformazione</a:t>
            </a:r>
            <a:r>
              <a:rPr lang="en-US" sz="2400" dirty="0"/>
              <a:t> </a:t>
            </a:r>
            <a:r>
              <a:rPr lang="en-US" sz="2400" dirty="0" err="1"/>
              <a:t>dell’articolazione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• </a:t>
            </a:r>
            <a:r>
              <a:rPr lang="en-US" sz="2400" dirty="0" err="1"/>
              <a:t>gonfiore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• </a:t>
            </a:r>
            <a:r>
              <a:rPr lang="en-US" sz="2400" dirty="0" err="1"/>
              <a:t>ecchimosi</a:t>
            </a:r>
            <a:r>
              <a:rPr lang="en-US" sz="2400" dirty="0"/>
              <a:t> (</a:t>
            </a:r>
            <a:r>
              <a:rPr lang="en-US" sz="2400" dirty="0" err="1"/>
              <a:t>livido</a:t>
            </a:r>
            <a:r>
              <a:rPr lang="en-US" sz="2400" dirty="0"/>
              <a:t>) locale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• </a:t>
            </a:r>
            <a:r>
              <a:rPr lang="en-US" sz="2400" dirty="0" err="1"/>
              <a:t>impossibilità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movimento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• </a:t>
            </a:r>
            <a:r>
              <a:rPr lang="en-US" sz="2400" dirty="0" err="1"/>
              <a:t>talvolta</a:t>
            </a:r>
            <a:r>
              <a:rPr lang="en-US" sz="2400" dirty="0"/>
              <a:t> </a:t>
            </a:r>
            <a:r>
              <a:rPr lang="en-US" sz="2400" dirty="0" err="1"/>
              <a:t>possibili</a:t>
            </a:r>
            <a:r>
              <a:rPr lang="en-US" sz="2400" dirty="0"/>
              <a:t> </a:t>
            </a:r>
            <a:r>
              <a:rPr lang="en-US" sz="2400" dirty="0" err="1"/>
              <a:t>movimenti</a:t>
            </a:r>
            <a:r>
              <a:rPr lang="en-US" sz="2400" dirty="0"/>
              <a:t> </a:t>
            </a:r>
            <a:r>
              <a:rPr lang="en-US" sz="2400" dirty="0" err="1"/>
              <a:t>anomali</a:t>
            </a:r>
            <a:endParaRPr lang="en-US" sz="2400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000750" y="3357563"/>
            <a:ext cx="2786063" cy="1570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it-IT" sz="2400" b="1"/>
              <a:t>POSSIBILI COMPLICANZE NERVOSE E VASCOLARI</a:t>
            </a:r>
          </a:p>
        </p:txBody>
      </p:sp>
      <p:pic>
        <p:nvPicPr>
          <p:cNvPr id="7" name="Content Placeholder 3" descr="lussazione-schema.jpg"/>
          <p:cNvPicPr>
            <a:picLocks noChangeAspect="1"/>
          </p:cNvPicPr>
          <p:nvPr/>
        </p:nvPicPr>
        <p:blipFill>
          <a:blip r:embed="rId2"/>
          <a:srcRect l="-21724" r="-21724"/>
          <a:stretch>
            <a:fillRect/>
          </a:stretch>
        </p:blipFill>
        <p:spPr bwMode="auto">
          <a:xfrm>
            <a:off x="3635375" y="0"/>
            <a:ext cx="5508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lussa.jpg"/>
          <p:cNvPicPr>
            <a:picLocks noChangeAspect="1"/>
          </p:cNvPicPr>
          <p:nvPr/>
        </p:nvPicPr>
        <p:blipFill>
          <a:blip r:embed="rId3"/>
          <a:srcRect l="-69540" r="-69540"/>
          <a:stretch>
            <a:fillRect/>
          </a:stretch>
        </p:blipFill>
        <p:spPr bwMode="auto">
          <a:xfrm>
            <a:off x="285720" y="0"/>
            <a:ext cx="41433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it-IT" smtClean="0"/>
          </a:p>
          <a:p>
            <a:pPr algn="ctr">
              <a:buFont typeface="Wingdings" pitchFamily="2" charset="2"/>
              <a:buNone/>
            </a:pPr>
            <a:endParaRPr lang="it-IT" smtClean="0"/>
          </a:p>
          <a:p>
            <a:pPr algn="ctr">
              <a:buFont typeface="Wingdings" pitchFamily="2" charset="2"/>
              <a:buNone/>
            </a:pPr>
            <a:r>
              <a:rPr lang="it-IT" sz="4400" smtClean="0"/>
              <a:t>ATTENZIONE</a:t>
            </a:r>
          </a:p>
          <a:p>
            <a:pPr algn="ctr">
              <a:buFont typeface="Wingdings" pitchFamily="2" charset="2"/>
              <a:buNone/>
            </a:pPr>
            <a:r>
              <a:rPr lang="it-IT" sz="4400" smtClean="0"/>
              <a:t>CONTENUTO SENSIBILE</a:t>
            </a:r>
          </a:p>
        </p:txBody>
      </p:sp>
      <p:sp>
        <p:nvSpPr>
          <p:cNvPr id="18436" name="CasellaDiTesto 3"/>
          <p:cNvSpPr txBox="1">
            <a:spLocks noChangeArrowheads="1"/>
          </p:cNvSpPr>
          <p:nvPr/>
        </p:nvSpPr>
        <p:spPr bwMode="auto">
          <a:xfrm>
            <a:off x="1857375" y="300037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484" name="Picture 4" descr="C:\Users\Laura\Desktop\PIANI ALIMENTARI\diapo\luss cavig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513" y="558800"/>
            <a:ext cx="47815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CasellaDiTesto 5"/>
          <p:cNvSpPr txBox="1">
            <a:spLocks noChangeArrowheads="1"/>
          </p:cNvSpPr>
          <p:nvPr/>
        </p:nvSpPr>
        <p:spPr bwMode="auto">
          <a:xfrm>
            <a:off x="428625" y="55721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39" name="CasellaDiTesto 6"/>
          <p:cNvSpPr txBox="1">
            <a:spLocks noChangeArrowheads="1"/>
          </p:cNvSpPr>
          <p:nvPr/>
        </p:nvSpPr>
        <p:spPr bwMode="auto">
          <a:xfrm>
            <a:off x="509588" y="57245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485" name="Picture 5" descr="C:\Users\Laura\Desktop\PIANI ALIMENTARI\diapo\luss caviglia e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88" y="476250"/>
            <a:ext cx="5248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Laura\Desktop\PIANI ALIMENTARI\diapo\luss ginocch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68275"/>
            <a:ext cx="542925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CasellaDiTesto 9"/>
          <p:cNvSpPr txBox="1">
            <a:spLocks noChangeArrowheads="1"/>
          </p:cNvSpPr>
          <p:nvPr/>
        </p:nvSpPr>
        <p:spPr bwMode="auto">
          <a:xfrm>
            <a:off x="642938" y="535781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487" name="Picture 7" descr="C:\Users\Laura\Desktop\PIANI ALIMENTARI\diapo\luss allu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28688"/>
            <a:ext cx="5133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2857496"/>
            <a:ext cx="7693025" cy="2800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dirty="0" smtClean="0"/>
              <a:t>• immobilizzazione della parte nella posizione in cui il dolore è meno </a:t>
            </a:r>
            <a:r>
              <a:rPr lang="it-IT" dirty="0" err="1" smtClean="0"/>
              <a:t>intenso=</a:t>
            </a:r>
            <a:r>
              <a:rPr lang="it-IT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POSIZIONE ANTALGICA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• applicazione di ghiaccio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• non far eseguire movimenti né sollecitare la parte</a:t>
            </a:r>
          </a:p>
          <a:p>
            <a:pPr algn="ctr">
              <a:buFont typeface="Wingdings" pitchFamily="2" charset="2"/>
              <a:buNone/>
            </a:pPr>
            <a:r>
              <a:rPr lang="it-IT" b="1" dirty="0" smtClean="0">
                <a:solidFill>
                  <a:srgbClr val="990000"/>
                </a:solidFill>
              </a:rPr>
              <a:t>NON TENTARE </a:t>
            </a:r>
            <a:r>
              <a:rPr lang="it-IT" b="1" dirty="0" err="1" smtClean="0">
                <a:solidFill>
                  <a:srgbClr val="990000"/>
                </a:solidFill>
              </a:rPr>
              <a:t>DI</a:t>
            </a:r>
            <a:r>
              <a:rPr lang="it-IT" b="1" dirty="0" smtClean="0">
                <a:solidFill>
                  <a:srgbClr val="990000"/>
                </a:solidFill>
              </a:rPr>
              <a:t> RIDURLA!</a:t>
            </a:r>
          </a:p>
          <a:p>
            <a:pPr>
              <a:buFont typeface="Wingdings" pitchFamily="2" charset="2"/>
              <a:buNone/>
            </a:pPr>
            <a:endParaRPr lang="it-IT" dirty="0" smtClean="0"/>
          </a:p>
        </p:txBody>
      </p:sp>
      <p:sp>
        <p:nvSpPr>
          <p:cNvPr id="22532" name="CasellaDiTesto 3"/>
          <p:cNvSpPr txBox="1">
            <a:spLocks noChangeArrowheads="1"/>
          </p:cNvSpPr>
          <p:nvPr/>
        </p:nvSpPr>
        <p:spPr bwMode="auto">
          <a:xfrm>
            <a:off x="857224" y="2285992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FF0066"/>
                </a:solidFill>
              </a:rPr>
              <a:t>COSA FARE</a:t>
            </a:r>
            <a:endParaRPr lang="it-IT" sz="2400" b="1" dirty="0"/>
          </a:p>
        </p:txBody>
      </p:sp>
      <p:pic>
        <p:nvPicPr>
          <p:cNvPr id="22533" name="Content Placeholder 3" descr="lussazione-schema.jpg"/>
          <p:cNvPicPr>
            <a:picLocks noChangeAspect="1"/>
          </p:cNvPicPr>
          <p:nvPr/>
        </p:nvPicPr>
        <p:blipFill>
          <a:blip r:embed="rId2"/>
          <a:srcRect l="-21724" r="-21724"/>
          <a:stretch>
            <a:fillRect/>
          </a:stretch>
        </p:blipFill>
        <p:spPr bwMode="auto">
          <a:xfrm>
            <a:off x="3635375" y="0"/>
            <a:ext cx="5508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z="3200" smtClean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it-IT" sz="3200" smtClean="0"/>
          </a:p>
          <a:p>
            <a:pPr algn="ctr">
              <a:buFont typeface="Wingdings" pitchFamily="2" charset="2"/>
              <a:buNone/>
            </a:pPr>
            <a:r>
              <a:rPr lang="it-IT" sz="3200" smtClean="0"/>
              <a:t>ATTENZIONE</a:t>
            </a:r>
          </a:p>
          <a:p>
            <a:pPr algn="ctr">
              <a:buFont typeface="Wingdings" pitchFamily="2" charset="2"/>
              <a:buNone/>
            </a:pPr>
            <a:endParaRPr lang="it-IT" sz="3200" smtClean="0"/>
          </a:p>
          <a:p>
            <a:pPr algn="ctr">
              <a:buFont typeface="Wingdings" pitchFamily="2" charset="2"/>
              <a:buNone/>
            </a:pPr>
            <a:r>
              <a:rPr lang="it-IT" sz="3200" smtClean="0"/>
              <a:t>CONTENUTO SENSIBILE</a:t>
            </a:r>
          </a:p>
        </p:txBody>
      </p:sp>
      <p:sp>
        <p:nvSpPr>
          <p:cNvPr id="19460" name="CasellaDiTesto 5"/>
          <p:cNvSpPr txBox="1">
            <a:spLocks noChangeArrowheads="1"/>
          </p:cNvSpPr>
          <p:nvPr/>
        </p:nvSpPr>
        <p:spPr bwMode="auto">
          <a:xfrm>
            <a:off x="1714500" y="61436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5842" name="Picture 2" descr="C:\Users\Laura\Desktop\PIANI ALIMENTARI\diapo\fratt cavig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714375"/>
            <a:ext cx="4429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1357313"/>
            <a:ext cx="674846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9900"/>
                </a:solidFill>
              </a:rPr>
              <a:t>ESERCIZIO FISICO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Attività fisica in forma strutturata, pianificata ed eseguita regolarmente.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0"/>
            <a:ext cx="2181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it-IT" b="1" dirty="0" smtClean="0"/>
              <a:t>FRATTURA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dirty="0" smtClean="0"/>
              <a:t>Rottura di un osso in due o più parti.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it-IT" b="1" dirty="0" smtClean="0"/>
          </a:p>
          <a:p>
            <a:pPr marL="0" indent="0">
              <a:defRPr/>
            </a:pPr>
            <a:r>
              <a:rPr lang="it-IT" dirty="0" smtClean="0"/>
              <a:t>Spontanea o traumatica</a:t>
            </a:r>
          </a:p>
          <a:p>
            <a:pPr marL="0" indent="0">
              <a:defRPr/>
            </a:pPr>
            <a:r>
              <a:rPr lang="it-IT" dirty="0" smtClean="0"/>
              <a:t>Chiusa o esposta</a:t>
            </a:r>
          </a:p>
          <a:p>
            <a:pPr marL="0" indent="0">
              <a:defRPr/>
            </a:pPr>
            <a:r>
              <a:rPr lang="it-IT" dirty="0" smtClean="0"/>
              <a:t>Composta o scomposta</a:t>
            </a:r>
          </a:p>
          <a:p>
            <a:pPr marL="0" indent="0">
              <a:defRPr/>
            </a:pPr>
            <a:r>
              <a:rPr lang="it-IT" dirty="0" smtClean="0"/>
              <a:t>Complicata: alterazioni vascolo-nervose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4" name="Content Placeholder 3" descr="tipologie fratture.jpg"/>
          <p:cNvPicPr>
            <a:picLocks noChangeAspect="1"/>
          </p:cNvPicPr>
          <p:nvPr/>
        </p:nvPicPr>
        <p:blipFill>
          <a:blip r:embed="rId2"/>
          <a:srcRect t="-20692" b="-20692"/>
          <a:stretch>
            <a:fillRect/>
          </a:stretch>
        </p:blipFill>
        <p:spPr bwMode="auto">
          <a:xfrm>
            <a:off x="5072066" y="-357187"/>
            <a:ext cx="3879846" cy="21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pic>
        <p:nvPicPr>
          <p:cNvPr id="24579" name="Content Placeholder 3" descr="tipologie frattu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0692" b="-20692"/>
          <a:stretch>
            <a:fillRect/>
          </a:stretch>
        </p:blipFill>
        <p:spPr>
          <a:xfrm>
            <a:off x="4286248" y="-357187"/>
            <a:ext cx="4899027" cy="2732224"/>
          </a:xfrm>
        </p:spPr>
      </p:pic>
      <p:sp>
        <p:nvSpPr>
          <p:cNvPr id="24580" name="CasellaDiTesto 4"/>
          <p:cNvSpPr txBox="1">
            <a:spLocks noChangeArrowheads="1"/>
          </p:cNvSpPr>
          <p:nvPr/>
        </p:nvSpPr>
        <p:spPr bwMode="auto">
          <a:xfrm>
            <a:off x="714375" y="2643188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/>
              <a:t>Come si manifestano: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·dolore spontaneo, che si accentua alla pressione e ai movimenti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·rigonfiamento o deformità della parte colpita, talvolta con presenza di zone di colore bluastro (ecchimosi)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·limitazione o impossibilità dei movimenti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 b="1"/>
              <a:t>Complicanze: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Lesioni vasi-nervi; emorragia, shock, infezioni; embolia.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>
                <a:solidFill>
                  <a:srgbClr val="FF0066"/>
                </a:solidFill>
              </a:rPr>
              <a:t>COSA FARE</a:t>
            </a:r>
            <a:r>
              <a:rPr lang="it-IT" smtClean="0"/>
              <a:t> in caso di frattura:</a:t>
            </a:r>
          </a:p>
          <a:p>
            <a:pPr>
              <a:buFontTx/>
              <a:buNone/>
            </a:pPr>
            <a:r>
              <a:rPr lang="it-IT" smtClean="0"/>
              <a:t>-applicare ghiaccio o prodotti simili (panni imbevuti con acqua fredda) sulla lesione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-proteggere la ferita e l’osso fratturato con una medicazione sterile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-immobilizzare la parte con stecche se disponibili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25604" name="Content Placeholder 3" descr="tipologie fratture.jpg"/>
          <p:cNvPicPr>
            <a:picLocks noChangeAspect="1"/>
          </p:cNvPicPr>
          <p:nvPr/>
        </p:nvPicPr>
        <p:blipFill>
          <a:blip r:embed="rId2"/>
          <a:srcRect t="-20692" b="-20692"/>
          <a:stretch>
            <a:fillRect/>
          </a:stretch>
        </p:blipFill>
        <p:spPr bwMode="auto">
          <a:xfrm>
            <a:off x="5072066" y="-357187"/>
            <a:ext cx="3879846" cy="21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9900"/>
                </a:solidFill>
              </a:rPr>
              <a:t>TRAUMI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>
                <a:solidFill>
                  <a:srgbClr val="990000"/>
                </a:solidFill>
              </a:rPr>
              <a:t>COSA NON FARE in caso di frattura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/>
              <a:t>· muovere il ferito prima che la lesione sia stata immobilizzata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/>
              <a:t>· forzare la parte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/>
              <a:t>· cercare di far rientrare il moncone di osso di una frattura esposta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/>
              <a:t>· immobilizzare stringendo eccessivamente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/>
              <a:t>· tentare di riposizionare l’osso nella sua sede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/>
              <a:t>· sottovalutare il trauma</a:t>
            </a:r>
          </a:p>
          <a:p>
            <a:pPr>
              <a:buFont typeface="Wingdings" pitchFamily="2" charset="2"/>
              <a:buNone/>
            </a:pPr>
            <a:endParaRPr lang="it-IT" dirty="0" smtClean="0"/>
          </a:p>
        </p:txBody>
      </p:sp>
      <p:pic>
        <p:nvPicPr>
          <p:cNvPr id="26628" name="Content Placeholder 3" descr="tipologie fratture.jpg"/>
          <p:cNvPicPr>
            <a:picLocks noChangeAspect="1"/>
          </p:cNvPicPr>
          <p:nvPr/>
        </p:nvPicPr>
        <p:blipFill>
          <a:blip r:embed="rId2"/>
          <a:srcRect t="-20692" b="-20692"/>
          <a:stretch>
            <a:fillRect/>
          </a:stretch>
        </p:blipFill>
        <p:spPr bwMode="auto">
          <a:xfrm>
            <a:off x="5000628" y="-357188"/>
            <a:ext cx="3857622" cy="21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9900"/>
                </a:solidFill>
              </a:rPr>
              <a:t>??? </a:t>
            </a:r>
            <a:r>
              <a:rPr lang="it-IT" b="1" dirty="0" smtClean="0">
                <a:solidFill>
                  <a:srgbClr val="009900"/>
                </a:solidFill>
              </a:rPr>
              <a:t>QUIZ</a:t>
            </a:r>
            <a:r>
              <a:rPr lang="it-IT" dirty="0" smtClean="0">
                <a:solidFill>
                  <a:srgbClr val="009900"/>
                </a:solidFill>
              </a:rPr>
              <a:t> 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contusione, individua la FALSA:</a:t>
            </a:r>
          </a:p>
          <a:p>
            <a:pPr marL="514350" indent="-514350">
              <a:buAutoNum type="alphaLcParenR"/>
            </a:pPr>
            <a:r>
              <a:rPr lang="it-IT" dirty="0" smtClean="0"/>
              <a:t>Non è mai una urgenza</a:t>
            </a:r>
          </a:p>
          <a:p>
            <a:pPr marL="514350" indent="-514350">
              <a:buAutoNum type="alphaLcParenR"/>
            </a:pPr>
            <a:r>
              <a:rPr lang="it-IT" dirty="0" smtClean="0"/>
              <a:t>Può essere associata a lesione della cute (lacerazione)</a:t>
            </a:r>
          </a:p>
          <a:p>
            <a:pPr marL="514350" indent="-514350">
              <a:buAutoNum type="alphaLcParenR"/>
            </a:pPr>
            <a:r>
              <a:rPr lang="it-IT" dirty="0" smtClean="0"/>
              <a:t>È possibile applicare ghiaccio</a:t>
            </a:r>
          </a:p>
          <a:p>
            <a:pPr marL="514350" indent="-514350">
              <a:buAutoNum type="alphaLcParenR"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57158" y="2143116"/>
            <a:ext cx="7429552" cy="50006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9900"/>
                </a:solidFill>
              </a:rPr>
              <a:t>??? </a:t>
            </a:r>
            <a:r>
              <a:rPr lang="it-IT" b="1" dirty="0" smtClean="0">
                <a:solidFill>
                  <a:srgbClr val="009900"/>
                </a:solidFill>
              </a:rPr>
              <a:t>QUIZ</a:t>
            </a:r>
            <a:r>
              <a:rPr lang="it-IT" dirty="0" smtClean="0">
                <a:solidFill>
                  <a:srgbClr val="009900"/>
                </a:solidFill>
              </a:rPr>
              <a:t> 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frattura più grave è quella:</a:t>
            </a:r>
          </a:p>
          <a:p>
            <a:pPr marL="514350" indent="-514350">
              <a:buAutoNum type="alphaLcParenR"/>
            </a:pPr>
            <a:r>
              <a:rPr lang="it-IT" dirty="0" smtClean="0"/>
              <a:t>Composta</a:t>
            </a:r>
          </a:p>
          <a:p>
            <a:pPr marL="514350" indent="-514350">
              <a:buAutoNum type="alphaLcParenR"/>
            </a:pPr>
            <a:r>
              <a:rPr lang="it-IT" dirty="0" smtClean="0"/>
              <a:t>Scomposta</a:t>
            </a:r>
          </a:p>
          <a:p>
            <a:pPr marL="514350" indent="-514350">
              <a:buAutoNum type="alphaLcParenR"/>
            </a:pPr>
            <a:r>
              <a:rPr lang="it-IT" dirty="0" smtClean="0"/>
              <a:t>Scomposta- esposta</a:t>
            </a:r>
          </a:p>
          <a:p>
            <a:pPr marL="514350" indent="-514350">
              <a:buAutoNum type="alphaLcParenR"/>
            </a:pPr>
            <a:r>
              <a:rPr lang="it-IT" dirty="0" smtClean="0"/>
              <a:t>A legno verde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42910" y="3214686"/>
            <a:ext cx="4357718" cy="500066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pic>
        <p:nvPicPr>
          <p:cNvPr id="27651" name="Content Placeholder 3" descr="sec019ter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9253" r="-29253"/>
          <a:stretch>
            <a:fillRect/>
          </a:stretch>
        </p:blipFill>
        <p:spPr/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pic>
        <p:nvPicPr>
          <p:cNvPr id="28675" name="Content Placeholder 3" descr="sangue2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444" r="-20444"/>
          <a:stretch>
            <a:fillRect/>
          </a:stretch>
        </p:blipFill>
        <p:spPr>
          <a:xfrm>
            <a:off x="609600" y="1484313"/>
            <a:ext cx="7924800" cy="4419600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>
                <a:solidFill>
                  <a:srgbClr val="990000"/>
                </a:solidFill>
              </a:rPr>
              <a:t>IL SANGUE NON DEVE FAR PAURA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smtClean="0">
              <a:solidFill>
                <a:srgbClr val="99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IL SANGUE È TANTO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(nell’adulto circa 5 litri):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emorragia non significa morte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NE BASTA POCO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per macchiare grandi superfici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Classificazione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/>
            <a:r>
              <a:rPr lang="en-US" smtClean="0">
                <a:solidFill>
                  <a:srgbClr val="FF0000"/>
                </a:solidFill>
              </a:rPr>
              <a:t>Arteriose</a:t>
            </a:r>
          </a:p>
          <a:p>
            <a:pPr marL="0" indent="0" eaLnBrk="1" hangingPunct="1"/>
            <a:r>
              <a:rPr lang="en-US" smtClean="0">
                <a:solidFill>
                  <a:srgbClr val="800000"/>
                </a:solidFill>
              </a:rPr>
              <a:t>Venose</a:t>
            </a:r>
          </a:p>
        </p:txBody>
      </p:sp>
      <p:pic>
        <p:nvPicPr>
          <p:cNvPr id="30724" name="Picture 3" descr="CIRCOLAZIONE_DEL_SANG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33375"/>
            <a:ext cx="50038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image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2571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9900"/>
                </a:solidFill>
              </a:rPr>
              <a:t>OMS: INDICAZIONI ATTIVITA’ FISICA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b="1" i="1"/>
              <a:t>Bambini e ragazzi (5-17 anni)</a:t>
            </a:r>
            <a:r>
              <a:rPr lang="it-IT" sz="2400" b="1"/>
              <a:t>:</a:t>
            </a:r>
            <a:r>
              <a:rPr lang="it-IT" sz="2400"/>
              <a:t> almeno 60 minuti al giorno di attività moderata–vigorosa, includendo almeno 3 volte alla settimana esercizi per la forza che possono consistere in giochi di movimento o attività sportive. </a:t>
            </a:r>
          </a:p>
          <a:p>
            <a:pPr>
              <a:buFont typeface="Wingdings" pitchFamily="2" charset="2"/>
              <a:buNone/>
            </a:pPr>
            <a:endParaRPr lang="it-IT" sz="2400"/>
          </a:p>
          <a:p>
            <a:pPr>
              <a:buFont typeface="Wingdings" pitchFamily="2" charset="2"/>
              <a:buNone/>
            </a:pPr>
            <a:r>
              <a:rPr lang="it-IT" sz="2400"/>
              <a:t>L’attività fisica aiuta l’apprendimento, rappresenta una valvola di sfogo alla vivacità tipica della giovane età, stimola la socializzazione e abitua alla gestione dei diversi impegni quotidiani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5524500"/>
            <a:ext cx="2181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Classificazione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/>
            <a:r>
              <a:rPr lang="en-US" b="1" u="sng" smtClean="0"/>
              <a:t>Interne</a:t>
            </a:r>
            <a:r>
              <a:rPr lang="en-US" smtClean="0"/>
              <a:t>: non visibili, organi interni</a:t>
            </a:r>
          </a:p>
          <a:p>
            <a:pPr marL="0" indent="0" eaLnBrk="1" hangingPunct="1"/>
            <a:r>
              <a:rPr lang="en-US" b="1" u="sng" smtClean="0"/>
              <a:t>Esterne</a:t>
            </a:r>
            <a:r>
              <a:rPr lang="en-US" smtClean="0"/>
              <a:t>: visibili, fuoriuscita di sangue</a:t>
            </a:r>
          </a:p>
          <a:p>
            <a:pPr marL="0" indent="0" eaLnBrk="1" hangingPunct="1"/>
            <a:r>
              <a:rPr lang="en-US" b="1" u="sng" smtClean="0"/>
              <a:t>Interne esteriorizzate</a:t>
            </a:r>
            <a:r>
              <a:rPr lang="en-US" smtClean="0"/>
              <a:t>: coinvolgono un organo interno che però comunica con l’esterno (cervello-orecchio, stomaco-bocca)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66"/>
                </a:solidFill>
              </a:rPr>
              <a:t>COSA FARE in caso di emorragie esterne</a:t>
            </a:r>
            <a:endParaRPr lang="en-US" smtClean="0"/>
          </a:p>
          <a:p>
            <a:pPr marL="0" indent="0" eaLnBrk="1" hangingPunct="1"/>
            <a:r>
              <a:rPr lang="en-US" b="1" smtClean="0"/>
              <a:t> Guanti</a:t>
            </a:r>
            <a:r>
              <a:rPr lang="en-US" smtClean="0"/>
              <a:t>: proteggere se stessi!!!!!</a:t>
            </a:r>
          </a:p>
          <a:p>
            <a:pPr marL="0" indent="0" eaLnBrk="1" hangingPunct="1"/>
            <a:r>
              <a:rPr lang="en-US" b="1" smtClean="0"/>
              <a:t> Tamponamento</a:t>
            </a:r>
            <a:r>
              <a:rPr lang="en-US" smtClean="0"/>
              <a:t> con garza o panno</a:t>
            </a:r>
          </a:p>
          <a:p>
            <a:pPr marL="0" indent="0" eaLnBrk="1" hangingPunct="1"/>
            <a:r>
              <a:rPr lang="en-US" smtClean="0"/>
              <a:t> Se non si riesce ad arrestarla, </a:t>
            </a:r>
            <a:r>
              <a:rPr lang="en-US" b="1" smtClean="0"/>
              <a:t>comprimere a monte della ferita su punti di compressione</a:t>
            </a:r>
            <a:r>
              <a:rPr lang="en-US" smtClean="0"/>
              <a:t>.</a:t>
            </a:r>
          </a:p>
          <a:p>
            <a:pPr marL="0" indent="0" eaLnBrk="1" hangingPunct="1"/>
            <a:r>
              <a:rPr lang="en-US" smtClean="0"/>
              <a:t> Se è un arto: </a:t>
            </a:r>
            <a:r>
              <a:rPr lang="en-US" b="1" smtClean="0"/>
              <a:t>sollevarlo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b="1" smtClean="0"/>
              <a:t>PUNTI DI COMPRESSIONE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luogo in cui un’arteria principale passa vicino alla superficie del corpo e direttamente sopra un osso per cui può essere compressa su di esso.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-a monte della ferita, (una volta individuata l’arteria)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-da comprimere con le dita della mano o il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pugno a seconda dell’importanza dell’arteria lesionata.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</p:txBody>
      </p:sp>
      <p:pic>
        <p:nvPicPr>
          <p:cNvPr id="135175" name="Picture 7" descr="Risultati immagini per PUNTI DI COMPRESSIONE EMORRA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25" y="4868863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9" descr="Risultati immagini per PUNTI DI COMPRESSIONE ARTERIA OMERALE"/>
          <p:cNvSpPr>
            <a:spLocks noChangeAspect="1" noChangeArrowheads="1"/>
          </p:cNvSpPr>
          <p:nvPr/>
        </p:nvSpPr>
        <p:spPr bwMode="auto">
          <a:xfrm>
            <a:off x="7143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822" name="AutoShape 11" descr="Risultati immagini per PUNTI DI COMPRESSIONE ARTERIA OMERALE"/>
          <p:cNvSpPr>
            <a:spLocks noChangeAspect="1" noChangeArrowheads="1"/>
          </p:cNvSpPr>
          <p:nvPr/>
        </p:nvSpPr>
        <p:spPr bwMode="auto">
          <a:xfrm>
            <a:off x="7143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823" name="AutoShape 13" descr="Risultati immagini per PUNTI DI COMPRESSIONE ARTERIA OMERALE"/>
          <p:cNvSpPr>
            <a:spLocks noChangeAspect="1" noChangeArrowheads="1"/>
          </p:cNvSpPr>
          <p:nvPr/>
        </p:nvSpPr>
        <p:spPr bwMode="auto">
          <a:xfrm>
            <a:off x="7143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35185" name="Picture 17" descr="emorragia%209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62198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AutoShape 19" descr="Z"/>
          <p:cNvSpPr>
            <a:spLocks noChangeAspect="1" noChangeArrowheads="1"/>
          </p:cNvSpPr>
          <p:nvPr/>
        </p:nvSpPr>
        <p:spPr bwMode="auto">
          <a:xfrm>
            <a:off x="5286380" y="0"/>
            <a:ext cx="3571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smtClean="0"/>
              <a:t>Laccio emostatico</a:t>
            </a:r>
          </a:p>
          <a:p>
            <a:pPr marL="0" indent="0" eaLnBrk="1" hangingPunct="1"/>
            <a:r>
              <a:rPr lang="en-US" smtClean="0"/>
              <a:t> Solo per emorragie arteriose</a:t>
            </a:r>
          </a:p>
          <a:p>
            <a:pPr marL="0" indent="0" eaLnBrk="1" hangingPunct="1"/>
            <a:r>
              <a:rPr lang="en-US" smtClean="0"/>
              <a:t> Solo per gli arti!</a:t>
            </a:r>
          </a:p>
          <a:p>
            <a:pPr marL="0" indent="0" eaLnBrk="1" hangingPunct="1"/>
            <a:r>
              <a:rPr lang="en-US" smtClean="0"/>
              <a:t> A monte della ferita</a:t>
            </a:r>
          </a:p>
          <a:p>
            <a:pPr marL="0" indent="0" eaLnBrk="1" hangingPunct="1"/>
            <a:r>
              <a:rPr lang="en-US" smtClean="0"/>
              <a:t> Annotare l’orario</a:t>
            </a:r>
          </a:p>
          <a:p>
            <a:pPr marL="0" indent="0" eaLnBrk="1" hangingPunct="1"/>
            <a:r>
              <a:rPr lang="en-US" smtClean="0"/>
              <a:t> SI nella frattura esposta</a:t>
            </a:r>
          </a:p>
          <a:p>
            <a:pPr marL="0" indent="0" eaLnBrk="1" hangingPunct="1"/>
            <a:r>
              <a:rPr lang="en-US" smtClean="0"/>
              <a:t> SI nei traumi da schiacciamento</a:t>
            </a:r>
          </a:p>
          <a:p>
            <a:pPr marL="0" indent="0" eaLnBrk="1" hangingPunct="1"/>
            <a:endParaRPr lang="en-US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428875"/>
            <a:ext cx="7677150" cy="1928813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mtClean="0"/>
              <a:t>Emorragia interna</a:t>
            </a:r>
            <a:r>
              <a:rPr lang="it-IT" sz="240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mtClean="0"/>
              <a:t>Il sangue fuoriesce dai vasi ma non è visibile.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mtClean="0"/>
              <a:t>Il sospetto deve insorgere in seguito a traumi del cranio, del tronco o dell’addome.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2000250"/>
            <a:ext cx="9144000" cy="3540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/>
              <a:t>Caratteristiche</a:t>
            </a:r>
            <a:r>
              <a:rPr lang="it-IT" sz="280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800"/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pallore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labbra fredde e violacee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estremità fredde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polso rapido e debole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agitazione o confusione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sete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respiro superficiale o rapido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/>
              <a:t> talora oscuramento della vista e/o ronzio alle orecchie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>
                <a:solidFill>
                  <a:srgbClr val="FF0066"/>
                </a:solidFill>
              </a:rPr>
              <a:t>COSA FARE in caso di sospetto di emorragia interna: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• ABC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• coprirlo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• far giungere l’infortunato nella posizione in cui si trova, in breve tempo all’ospedale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RCP se necessaria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EMORRAGIE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Ferita da taglio e da </a:t>
            </a:r>
            <a:r>
              <a:rPr lang="en-US" u="sng" smtClean="0"/>
              <a:t>punta</a:t>
            </a:r>
            <a:endParaRPr lang="en-US" smtClean="0"/>
          </a:p>
          <a:p>
            <a:pPr marL="0" indent="0" eaLnBrk="1" hangingPunct="1"/>
            <a:r>
              <a:rPr lang="en-US" smtClean="0"/>
              <a:t>NON SI TOGLIE L’EVENTUALE CORPO ESTRANEO!!!</a:t>
            </a:r>
          </a:p>
          <a:p>
            <a:pPr marL="0" indent="0" eaLnBrk="1" hangingPunct="1"/>
            <a:r>
              <a:rPr lang="en-US" smtClean="0"/>
              <a:t>Negli altri casi: detersione con acqua e betadine, disinfettare i margini, coprire con compresse/garze sterili, fermare con cerotto.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990000"/>
                </a:solidFill>
              </a:rPr>
              <a:t>NON APPLICARE POMATE O POLVERI CICATRIZZANTI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9900"/>
                </a:solidFill>
              </a:rPr>
              <a:t>??? </a:t>
            </a:r>
            <a:r>
              <a:rPr lang="it-IT" b="1" dirty="0" smtClean="0">
                <a:solidFill>
                  <a:srgbClr val="009900"/>
                </a:solidFill>
              </a:rPr>
              <a:t>QUIZ</a:t>
            </a:r>
            <a:r>
              <a:rPr lang="it-IT" dirty="0" smtClean="0">
                <a:solidFill>
                  <a:srgbClr val="009900"/>
                </a:solidFill>
              </a:rPr>
              <a:t> 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Nelle emorragie:</a:t>
            </a:r>
          </a:p>
          <a:p>
            <a:pPr marL="514350" indent="-514350">
              <a:buAutoNum type="alphaLcParenR"/>
            </a:pPr>
            <a:r>
              <a:rPr lang="it-IT" dirty="0" smtClean="0"/>
              <a:t>Se è venosa, applicare laccio emostatico</a:t>
            </a:r>
          </a:p>
          <a:p>
            <a:pPr marL="514350" indent="-514350">
              <a:buAutoNum type="alphaLcParenR"/>
            </a:pPr>
            <a:r>
              <a:rPr lang="it-IT" dirty="0" smtClean="0"/>
              <a:t>S</a:t>
            </a:r>
            <a:r>
              <a:rPr lang="it-IT" dirty="0" smtClean="0"/>
              <a:t>e </a:t>
            </a:r>
            <a:r>
              <a:rPr lang="it-IT" dirty="0" smtClean="0"/>
              <a:t>non è adeguatamente </a:t>
            </a:r>
            <a:r>
              <a:rPr lang="it-IT" dirty="0" smtClean="0"/>
              <a:t>controllata, utilizzare i punti di compressione</a:t>
            </a:r>
          </a:p>
          <a:p>
            <a:pPr marL="514350" indent="-514350">
              <a:buAutoNum type="alphaLcParenR"/>
            </a:pPr>
            <a:r>
              <a:rPr lang="it-IT" dirty="0" smtClean="0"/>
              <a:t>Rimuovere le garze/tamponi dopo 10 minuti per controllare la ferita sottostante</a:t>
            </a:r>
          </a:p>
          <a:p>
            <a:pPr marL="514350" indent="-51435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71472" y="2643182"/>
            <a:ext cx="7786742" cy="857256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TETANO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Il tetano è una malattia infettiva acuta non contagiosa causata dal batterio </a:t>
            </a:r>
            <a:r>
              <a:rPr lang="it-IT" i="1" smtClean="0"/>
              <a:t>Clostridium tetani.</a:t>
            </a:r>
            <a:endParaRPr lang="it-IT" smtClean="0"/>
          </a:p>
          <a:p>
            <a:r>
              <a:rPr lang="it-IT" smtClean="0"/>
              <a:t>Si tratta di un bacillo che cresce solo in assenza di ossigeno (cioè è anaerobio), ed è presente in natura sia in forma vegetativa, sia sotto forma di spore. </a:t>
            </a:r>
          </a:p>
          <a:p>
            <a:r>
              <a:rPr lang="it-IT" smtClean="0"/>
              <a:t>Il germe in forma vegetativa produce una tossina che è neurotossica e causa i sintomi clinici della malattia.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9900"/>
                </a:solidFill>
              </a:rPr>
              <a:t>OMS: INDICAZIONI ATTIVITA’ FISICA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1"/>
              <a:t>Adulti (18-64 anni)</a:t>
            </a:r>
            <a:r>
              <a:rPr lang="it-IT" b="1"/>
              <a:t>:</a:t>
            </a:r>
            <a:r>
              <a:rPr lang="it-IT"/>
              <a:t> almeno 150 minuti alla settimana di attività moderata o 75 di attività vigorosa (o combinazioni equivalenti delle due) in sessioni di almeno 10 minuti per volta, con rafforzamento dei maggiori gruppi muscolari da svolgere almeno 2 volte alla settimana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5524500"/>
            <a:ext cx="2181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TETANO</a:t>
            </a: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Le spore possono sopravvivere nell’ambiente esterno anche per anni e contaminano spesso la polvere e la terra. Possono penetrare nell’organismo umano attraverso ferite dove, in condizioni opportune (che si verificano specialmente nei tessuti necrotici), si possono trasformare nelle forme vegetative che producono la tossina.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0"/>
            <a:ext cx="4429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TETANO</a:t>
            </a: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Il batterio non invade i tessuti ma la tossina raggiunge attraverso il sangue e il sistema linfatico il sistema nervoso centrale, interferendo con il rilascio di neurotrasmettitori che regolano la muscolatura, causando contrazioni e spasmi diffusi. 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0"/>
            <a:ext cx="4429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TETANO</a:t>
            </a:r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>
          <a:xfrm>
            <a:off x="428596" y="2327275"/>
            <a:ext cx="8229600" cy="4530725"/>
          </a:xfrm>
        </p:spPr>
        <p:txBody>
          <a:bodyPr/>
          <a:lstStyle/>
          <a:p>
            <a:r>
              <a:rPr lang="it-IT" sz="2400" dirty="0" smtClean="0"/>
              <a:t>incubazione varia da 3 a 21 giorni</a:t>
            </a:r>
          </a:p>
          <a:p>
            <a:r>
              <a:rPr lang="it-IT" sz="2400" dirty="0" smtClean="0"/>
              <a:t>Le contrazioni muscolari di solito iniziano dal capo, poi verso il tronco e gli arti. </a:t>
            </a:r>
          </a:p>
          <a:p>
            <a:r>
              <a:rPr lang="it-IT" sz="2400" dirty="0" smtClean="0"/>
              <a:t>Trisma, seguito da rigidità del collo, difficoltà di deglutizione, rigidità dei muscoli addominali. Altri sintomi includono febbre, sudorazione, tachicardia. Il paziente rimane conscio e gli spasmi muscolari, provocati da stimoli anche minimi, causano dolore.</a:t>
            </a:r>
          </a:p>
          <a:p>
            <a:r>
              <a:rPr lang="it-IT" sz="2400" dirty="0" smtClean="0"/>
              <a:t>Crisi asfittiche, bradicardia e aritmie conducono a morte.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3500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CHE COS’E’???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428875"/>
            <a:ext cx="3460750" cy="3724275"/>
          </a:xfrm>
          <a:noFill/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1785938"/>
            <a:ext cx="4365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FOLGORAZIONE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Le lesioni da fulmini:</a:t>
            </a:r>
          </a:p>
          <a:p>
            <a:r>
              <a:rPr lang="it-IT" smtClean="0"/>
              <a:t>arresto cardiaco</a:t>
            </a:r>
          </a:p>
          <a:p>
            <a:r>
              <a:rPr lang="it-IT" smtClean="0"/>
              <a:t>la perdita di conoscenza</a:t>
            </a:r>
          </a:p>
          <a:p>
            <a:r>
              <a:rPr lang="it-IT" smtClean="0"/>
              <a:t>deficit neurologici transitori o permanenti</a:t>
            </a:r>
          </a:p>
          <a:p>
            <a:r>
              <a:rPr lang="it-IT" smtClean="0"/>
              <a:t>gravi ustioni e i danni ai tessuti interni sono rari. </a:t>
            </a:r>
          </a:p>
          <a:p>
            <a:pPr>
              <a:buFont typeface="Wingdings" pitchFamily="2" charset="2"/>
              <a:buNone/>
            </a:pPr>
            <a:r>
              <a:rPr lang="it-IT" b="1" smtClean="0"/>
              <a:t>La diagnosi è clinica; la valutazione richiede l'esecuzione di un ECG e il monitoraggio cardiaco.</a:t>
            </a:r>
            <a:endParaRPr lang="it-IT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0"/>
            <a:ext cx="21891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FOLGORAZIONE</a:t>
            </a:r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Lesioni differenti da elettricità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L’amperaggio di un fulmine è sicuramente maggiore ma la penetrazione nell’organismo è molto più veloce (1/1000 – 1/10000 sec)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Elettricità: lesioni organi interni, rabdomiolisi, ustioni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Fulmini: problemi cardiaci, emorragie endocraniche, lesioni a sistema nervoso centrale e periferico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0"/>
            <a:ext cx="21891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FOLGORAZIONE</a:t>
            </a:r>
          </a:p>
        </p:txBody>
      </p:sp>
      <p:sp>
        <p:nvSpPr>
          <p:cNvPr id="47107" name="Segnaposto contenuto 2"/>
          <p:cNvSpPr>
            <a:spLocks noGrp="1"/>
          </p:cNvSpPr>
          <p:nvPr>
            <p:ph idx="1"/>
          </p:nvPr>
        </p:nvSpPr>
        <p:spPr>
          <a:xfrm>
            <a:off x="838200" y="2071678"/>
            <a:ext cx="8305800" cy="4067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dirty="0" smtClean="0"/>
              <a:t>SINTOMI:</a:t>
            </a:r>
          </a:p>
          <a:p>
            <a:r>
              <a:rPr lang="it-IT" dirty="0" smtClean="0"/>
              <a:t>Perdita di coscienza, confusione o amnesia</a:t>
            </a:r>
          </a:p>
          <a:p>
            <a:r>
              <a:rPr lang="it-IT" dirty="0" smtClean="0"/>
              <a:t>Aritmie cardiache e arresto cardiaco</a:t>
            </a:r>
          </a:p>
          <a:p>
            <a:r>
              <a:rPr lang="it-IT" dirty="0" err="1" smtClean="0"/>
              <a:t>Keraunoparalisi</a:t>
            </a:r>
            <a:r>
              <a:rPr lang="it-IT" dirty="0" smtClean="0"/>
              <a:t>: paralisi e cute marezzata,fredda e assenza dei polsi arteriosi, deficit sensitivi (lesione del sistema nervoso simpatico). 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Si risolve entro alcune ore, sebbene a volte persistano alcuni gradi di paresi permanente.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0"/>
            <a:ext cx="21891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FOLGORAZIONE</a:t>
            </a:r>
          </a:p>
        </p:txBody>
      </p:sp>
      <p:sp>
        <p:nvSpPr>
          <p:cNvPr id="481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Sempre 118 per: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ECG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TC- RM encefalo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0"/>
            <a:ext cx="21891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sz="3800" b="1" dirty="0" smtClean="0">
                <a:solidFill>
                  <a:srgbClr val="009900"/>
                </a:solidFill>
              </a:rPr>
              <a:t>PATOLOGIE</a:t>
            </a:r>
            <a:r>
              <a:rPr lang="it-IT" sz="3800" b="1" dirty="0" smtClean="0"/>
              <a:t> </a:t>
            </a:r>
            <a:r>
              <a:rPr lang="it-IT" sz="3800" b="1" dirty="0" smtClean="0">
                <a:solidFill>
                  <a:srgbClr val="009900"/>
                </a:solidFill>
              </a:rPr>
              <a:t>DA BASSA TEMPERATURA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IPOTERMIA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È un abbassamento della temperatura corporea sotto i 34°.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Provocata da: traumi cranici,  etilismo, intossicazione da monossido di carbonio, danno midollare, ecc., oltre le lunghe permanenze in ambiente freddo.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Il freddo rallenta la morte cellulare è quindi è possibile un pieno recupero anche dopo tempi lunghi di ipotermia.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it-IT" smtClean="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8280400" cy="4090988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it-IT" sz="2400" b="1"/>
              <a:t>SEGNI E SINTOMI</a:t>
            </a:r>
          </a:p>
          <a:p>
            <a:pPr marL="342900" indent="-342900"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Brividi</a:t>
            </a:r>
          </a:p>
          <a:p>
            <a:pPr marL="342900" indent="-342900"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Aumento della frequenza respiratoria</a:t>
            </a:r>
          </a:p>
          <a:p>
            <a:pPr marL="342900" indent="-342900"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Alterazione della parola e dei movimenti</a:t>
            </a:r>
          </a:p>
          <a:p>
            <a:pPr marL="342900" indent="-342900"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Ipersonnia</a:t>
            </a:r>
          </a:p>
          <a:p>
            <a:pPr marL="342900" indent="-342900"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Rigidità muscolare</a:t>
            </a:r>
          </a:p>
          <a:p>
            <a:pPr marL="342900" indent="-342900"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Alterazioni della coscienza fino al coma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it-IT" sz="2400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214313" y="1928813"/>
            <a:ext cx="8929687" cy="397033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66"/>
                </a:solidFill>
              </a:rPr>
              <a:t>COSA FARE</a:t>
            </a:r>
          </a:p>
          <a:p>
            <a:pPr marL="342900" indent="-342900"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Ripristino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della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temperatura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corporea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soprattutto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la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testa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marL="342900" indent="-342900"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Evitare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qualsiasi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movimento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scatena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aritmie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marL="342900" indent="-342900"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Controllare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parametri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vitali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342900" indent="-342900">
              <a:defRPr/>
            </a:pP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RCP se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necessaria</a:t>
            </a: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Proteggere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le </a:t>
            </a:r>
            <a:r>
              <a:rPr lang="en-GB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estremità</a:t>
            </a: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endParaRPr lang="en-GB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endParaRPr lang="en-GB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endParaRPr lang="it-IT" sz="2800" b="1" dirty="0"/>
          </a:p>
        </p:txBody>
      </p:sp>
      <p:pic>
        <p:nvPicPr>
          <p:cNvPr id="49158" name="Picture 2" descr="frostb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rostb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sz="3800" b="1" dirty="0" smtClean="0">
                <a:solidFill>
                  <a:srgbClr val="009900"/>
                </a:solidFill>
              </a:rPr>
              <a:t>PATOLOGIE DA BASSA TEMPERATURA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2286000"/>
            <a:ext cx="7497762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/>
              <a:t>CONGELAMENTO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È la lesione dovuta alla bassa temperatura di parti del corpo.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La pelle, prima del congelamento, appare arrossata, ma poi diventa bianca o grigio giallastra. Il dolore può non essere presente.</a:t>
            </a:r>
          </a:p>
          <a:p>
            <a:pPr>
              <a:buFont typeface="Wingdings" pitchFamily="2" charset="2"/>
              <a:buNone/>
            </a:pPr>
            <a:endParaRPr lang="it-IT" b="1" smtClean="0"/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28625" y="2214563"/>
            <a:ext cx="8280400" cy="2565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2800" b="1">
                <a:solidFill>
                  <a:srgbClr val="FF0066"/>
                </a:solidFill>
              </a:rPr>
              <a:t>COSA FARE</a:t>
            </a:r>
          </a:p>
          <a:p>
            <a:pPr marL="342900" indent="-342900"/>
            <a:r>
              <a:rPr lang="it-IT" sz="2800"/>
              <a:t>coprire la regione congelata con indumenti o coperte;</a:t>
            </a:r>
          </a:p>
          <a:p>
            <a:pPr marL="342900" indent="-342900"/>
            <a:r>
              <a:rPr lang="it-IT" sz="2800"/>
              <a:t>portare la vittima in ambiente caldo</a:t>
            </a:r>
            <a:r>
              <a:rPr lang="it-IT"/>
              <a:t>.</a:t>
            </a:r>
          </a:p>
          <a:p>
            <a:pPr marL="342900" indent="-342900"/>
            <a:endParaRPr lang="it-IT" sz="2800" b="1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39750" y="4800600"/>
            <a:ext cx="8135938" cy="206692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2800" b="1">
                <a:solidFill>
                  <a:srgbClr val="990000"/>
                </a:solidFill>
              </a:rPr>
              <a:t>COSA NON FARE</a:t>
            </a:r>
          </a:p>
          <a:p>
            <a:pPr marL="342900" indent="-342900"/>
            <a:r>
              <a:rPr lang="it-IT" sz="2800"/>
              <a:t>non strofinare la parte congelata;</a:t>
            </a:r>
          </a:p>
          <a:p>
            <a:pPr marL="342900" indent="-342900"/>
            <a:r>
              <a:rPr lang="it-IT" sz="2800"/>
              <a:t>non applicare borse di acqua calda;</a:t>
            </a:r>
          </a:p>
          <a:p>
            <a:pPr marL="342900" indent="-342900"/>
            <a:r>
              <a:rPr lang="it-IT" sz="2800"/>
              <a:t>non mettere la parte vicino a fonti di calore</a:t>
            </a:r>
            <a:r>
              <a:rPr lang="it-IT" sz="2800">
                <a:solidFill>
                  <a:srgbClr val="002F8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nimBg="1"/>
      <p:bldP spid="1873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9900"/>
                </a:solidFill>
              </a:rPr>
              <a:t>OMS: INDICAZIONI ATTIVITA’ FISICA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i="1"/>
              <a:t>Anziani (dai 65 anni in poi)</a:t>
            </a:r>
            <a:r>
              <a:rPr lang="it-IT" sz="2400" b="1"/>
              <a:t>:</a:t>
            </a:r>
            <a:r>
              <a:rPr lang="it-IT" sz="2400"/>
              <a:t> le indicazioni sono le stesse degli adulti, con l’avvertenza di svolgere anche attività orientate </a:t>
            </a:r>
            <a:r>
              <a:rPr lang="it-IT" sz="2400" b="1"/>
              <a:t>all’equilibrio per prevenire le cadute</a:t>
            </a:r>
            <a:r>
              <a:rPr lang="it-IT" sz="2400"/>
              <a:t>. Chi fosse impossibilitato a seguire in pieno le raccomandazioni deve fare attività fisica almeno 3 volte alla settimana e adottare uno stile di vita attivo adeguato alle proprie condizioni.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/>
              <a:t>Aumentano le resistenze dell’organismo, rallenta l’involuzione dell’apparato muscolare, scheletrico e cardiovascolare e ne traggono giovamento anche le capacità psico-intellettuali.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</a:rPr>
              <a:t>MORSO DI VIPERA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mtClean="0"/>
          </a:p>
          <a:p>
            <a:pPr marL="0" indent="0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1204" name="Picture 4" descr="differenzaviperaecolubre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71688"/>
            <a:ext cx="38354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Content Placeholder 6" descr="Vipera_aspis_aspis.jpg"/>
          <p:cNvPicPr>
            <a:picLocks noChangeAspect="1"/>
          </p:cNvPicPr>
          <p:nvPr/>
        </p:nvPicPr>
        <p:blipFill>
          <a:blip r:embed="rId3"/>
          <a:srcRect l="-9737" r="-9737"/>
          <a:stretch>
            <a:fillRect/>
          </a:stretch>
        </p:blipFill>
        <p:spPr bwMode="auto">
          <a:xfrm>
            <a:off x="4714875" y="1571625"/>
            <a:ext cx="47879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 descr="bisc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3386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segni-morso-vipera-morso-serpente.jpg"/>
          <p:cNvPicPr>
            <a:picLocks noChangeAspect="1"/>
          </p:cNvPicPr>
          <p:nvPr/>
        </p:nvPicPr>
        <p:blipFill>
          <a:blip r:embed="rId5"/>
          <a:srcRect t="-39230" b="-39230"/>
          <a:stretch>
            <a:fillRect/>
          </a:stretch>
        </p:blipFill>
        <p:spPr bwMode="auto">
          <a:xfrm>
            <a:off x="1571625" y="4500563"/>
            <a:ext cx="56880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MORSO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VIPERA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792163" y="2500313"/>
            <a:ext cx="8351837" cy="304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SINTOMI</a:t>
            </a:r>
          </a:p>
          <a:p>
            <a:pPr marL="342900" indent="-342900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Locali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dolore arrossamento, cianosi, gonfiore, crampi.</a:t>
            </a:r>
          </a:p>
          <a:p>
            <a:pPr marL="342900" indent="-342900"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Generali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:dopo 30 min 1 h </a:t>
            </a:r>
          </a:p>
          <a:p>
            <a:pPr marL="342900" indent="-342900"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cefalea, malessere, vertigini, tachicardia, ipotensione fino allo shock, vomito, diarrea, depressione respiratoria, edema</a:t>
            </a: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, ecchimosi, </a:t>
            </a:r>
            <a:r>
              <a:rPr lang="it-IT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coagulopatie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ed emorragia (CID), morte.</a:t>
            </a: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0"/>
            <a:ext cx="27336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785813" y="2500313"/>
            <a:ext cx="75596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b="1">
                <a:solidFill>
                  <a:srgbClr val="FF0066"/>
                </a:solidFill>
              </a:rPr>
              <a:t>COSA FARE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MORSO DI VIPERA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28625" y="714375"/>
            <a:ext cx="8207375" cy="526256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-Calma </a:t>
            </a:r>
          </a:p>
          <a:p>
            <a:pPr marL="342900" indent="-342900">
              <a:defRPr/>
            </a:pPr>
            <a:r>
              <a:rPr lang="it-I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-Sdraiare e far tranquillizzare l’infortunato (togliere anelli o cose strette)</a:t>
            </a:r>
          </a:p>
          <a:p>
            <a:pPr marL="342900" indent="-342900">
              <a:defRPr/>
            </a:pPr>
            <a:endParaRPr lang="it-IT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r>
              <a:rPr lang="it-I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-Applicare una benda larga e premere sul punto di morsicatura estendendo il bendaggio a valle e poi a monte della zona colpita (resteranno attive la circolazione arteriosa e venosa profonda ed esclusi il flusso linfatico, tipica via di diffusione del veleno)</a:t>
            </a:r>
          </a:p>
          <a:p>
            <a:pPr marL="342900" indent="-342900">
              <a:defRPr/>
            </a:pPr>
            <a:endParaRPr lang="it-IT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r>
              <a:rPr lang="it-I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-tenere fermo l’arto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5" name="Content Placeholder 4" descr="Vipera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409" b="24409"/>
          <a:stretch>
            <a:fillRect/>
          </a:stretch>
        </p:blipFill>
        <p:spPr/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MORSI DA CENTOPIEDI E MILLEPIEDI</a:t>
            </a:r>
          </a:p>
        </p:txBody>
      </p:sp>
      <p:sp>
        <p:nvSpPr>
          <p:cNvPr id="552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morso doloroso, provocando gonfiore e arrossamento. 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I sintomi raramente persistono per più di 48 h.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I millepiedi non mordono, ma possono secernere una tossina che è irritante, soprattutto quando viene accidentalmente in contatto con l'occhio.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30" y="0"/>
            <a:ext cx="198257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MORSI DA CENTOPIEDI E MILLEPIEDI</a:t>
            </a:r>
          </a:p>
        </p:txBody>
      </p:sp>
      <p:sp>
        <p:nvSpPr>
          <p:cNvPr id="563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Un </a:t>
            </a:r>
            <a:r>
              <a:rPr lang="it-IT" b="1" smtClean="0"/>
              <a:t>cubetto di ghiaccio </a:t>
            </a:r>
            <a:r>
              <a:rPr lang="it-IT" smtClean="0"/>
              <a:t>avvolto in un panno e posto su un morso di centopiedi solitamente allevia il dolore. 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Le secrezioni tossiche rilasciate dai millepiedi devono essere eliminate dalla cute utilizzando grandi quantità di acqua e sapone.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Le lesioni agli occhi devono essere irrigate immediatamente.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30" y="0"/>
            <a:ext cx="198257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PUNTURE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SCORPIONI</a:t>
            </a:r>
          </a:p>
        </p:txBody>
      </p:sp>
      <p:sp>
        <p:nvSpPr>
          <p:cNvPr id="573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Specie presenti in Italia NON mortali.</a:t>
            </a:r>
          </a:p>
          <a:p>
            <a:r>
              <a:rPr lang="it-IT" smtClean="0"/>
              <a:t>Effetti simili a puntura di vespa, senza gonfiore.</a:t>
            </a:r>
          </a:p>
          <a:p>
            <a:r>
              <a:rPr lang="it-IT" smtClean="0"/>
              <a:t>Dolore, prurito, ingrossamento dei linfonodi, rialzo della temperatura cutanea.</a:t>
            </a:r>
          </a:p>
          <a:p>
            <a:r>
              <a:rPr lang="it-IT" smtClean="0"/>
              <a:t>Alcune specie negli USA sono mortali e necessitano di antidoto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368" y="1"/>
            <a:ext cx="1670632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PUNTURE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SCORPIONI</a:t>
            </a:r>
          </a:p>
        </p:txBody>
      </p:sp>
      <p:sp>
        <p:nvSpPr>
          <p:cNvPr id="583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Acqua e sapone</a:t>
            </a:r>
          </a:p>
          <a:p>
            <a:r>
              <a:rPr lang="it-IT" smtClean="0"/>
              <a:t>Disinfezione</a:t>
            </a:r>
          </a:p>
          <a:p>
            <a:r>
              <a:rPr lang="it-IT" smtClean="0"/>
              <a:t>Ghiaccio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6464" y="1"/>
            <a:ext cx="127753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MORSO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ZECCA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1"/>
          </p:nvPr>
        </p:nvSpPr>
        <p:spPr>
          <a:xfrm>
            <a:off x="785786" y="1571612"/>
            <a:ext cx="7693025" cy="3724275"/>
          </a:xfrm>
        </p:spPr>
        <p:txBody>
          <a:bodyPr/>
          <a:lstStyle/>
          <a:p>
            <a:r>
              <a:rPr lang="it-IT" dirty="0" smtClean="0"/>
              <a:t>Avvengono in primavera ed estate e sono indolori. </a:t>
            </a:r>
          </a:p>
          <a:p>
            <a:r>
              <a:rPr lang="it-IT" dirty="0" smtClean="0"/>
              <a:t>La grande maggioranza non si complica e non trasmette malattie.</a:t>
            </a:r>
          </a:p>
          <a:p>
            <a:r>
              <a:rPr lang="it-IT" dirty="0" smtClean="0"/>
              <a:t> Possono causare una papula rossa nella sede del morso e possono indurre ipersensibilità o reazioni granulomatose da corpo estraneo.</a:t>
            </a:r>
          </a:p>
          <a:p>
            <a:r>
              <a:rPr lang="it-IT" dirty="0" smtClean="0"/>
              <a:t>Solo alcune specie: vescicole, pustole che si rompono, ulcerazioni e formazione di escare.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"/>
            <a:ext cx="2285983" cy="14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MORSO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ZECCA</a:t>
            </a: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Rimozione con utilizzo di pinza a punta smussa.</a:t>
            </a:r>
          </a:p>
          <a:p>
            <a:r>
              <a:rPr lang="it-IT" smtClean="0"/>
              <a:t>Pinza parallela alla cute, afferrare la zecca vicino alla pelle senza pizzicare né l’animale ne la cute, estrarla senza movimenti rotatori.</a:t>
            </a:r>
          </a:p>
          <a:p>
            <a:r>
              <a:rPr lang="it-IT" smtClean="0"/>
              <a:t>Disinfettare</a:t>
            </a:r>
          </a:p>
          <a:p>
            <a:r>
              <a:rPr lang="it-IT" smtClean="0"/>
              <a:t>Profilassi Malattia di Lyme (zecca delle pecore): chiedere a proprio MMG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285984" cy="14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4448175"/>
            <a:ext cx="33147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9900"/>
                </a:solidFill>
              </a:rPr>
              <a:t>OMS: INDICAZIONI ATTIVITA’ FISICA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Tuttavia, a qualsiasi età, prima di intraprendere un’attività fisica costante, è comunque fondamentale il consiglio e il parere del </a:t>
            </a:r>
            <a:r>
              <a:rPr lang="it-IT" sz="2400" u="sng" dirty="0"/>
              <a:t>medico</a:t>
            </a:r>
            <a:r>
              <a:rPr lang="it-IT" sz="2400" dirty="0"/>
              <a:t> sulla propria condizione personale: per una conferma dell’assenza di particolari controindicazioni, oltre che per un suggerimento sul </a:t>
            </a:r>
            <a:r>
              <a:rPr lang="it-IT" sz="2400" u="sng" dirty="0"/>
              <a:t>tipo</a:t>
            </a:r>
            <a:r>
              <a:rPr lang="it-IT" sz="2400" dirty="0"/>
              <a:t> e sull’</a:t>
            </a:r>
            <a:r>
              <a:rPr lang="it-IT" sz="2400" u="sng" dirty="0"/>
              <a:t>intensità</a:t>
            </a:r>
            <a:r>
              <a:rPr lang="it-IT" sz="2400" dirty="0"/>
              <a:t> dell’attività che si può intraprendere. In particolare, se durante lo svolgimento di una prestazione fisica si presentano disturbi, è consigliabile sospendere la prestazione stessa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MORSI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MAMMIFERI</a:t>
            </a:r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RABBIA: ultimo caso italiano 1968. Dagli anni ‘70 in poi i casi diagnosticati sono stati di “importazione”</a:t>
            </a:r>
          </a:p>
          <a:p>
            <a:pPr>
              <a:buFont typeface="Wingdings" pitchFamily="2" charset="2"/>
              <a:buNone/>
            </a:pPr>
            <a:r>
              <a:rPr lang="it-IT" smtClean="0"/>
              <a:t>2008-2011 ultima epidemia di rabbia in FVG, seguita da campagna di vaccinazione di cani,erbivori da pascolo e volpi. Dal2013 nessun caso di rabbia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285984" cy="14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9900"/>
                </a:solidFill>
              </a:rPr>
              <a:t>MORSI </a:t>
            </a:r>
            <a:r>
              <a:rPr lang="it-IT" b="1" dirty="0" err="1" smtClean="0">
                <a:solidFill>
                  <a:srgbClr val="009900"/>
                </a:solidFill>
              </a:rPr>
              <a:t>DI</a:t>
            </a:r>
            <a:r>
              <a:rPr lang="it-IT" b="1" dirty="0" smtClean="0">
                <a:solidFill>
                  <a:srgbClr val="009900"/>
                </a:solidFill>
              </a:rPr>
              <a:t> MAMMIFERI</a:t>
            </a:r>
          </a:p>
        </p:txBody>
      </p:sp>
      <p:sp>
        <p:nvSpPr>
          <p:cNvPr id="624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Dopo il morso di un qualsiasi animale:</a:t>
            </a:r>
          </a:p>
          <a:p>
            <a:r>
              <a:rPr lang="it-IT" smtClean="0"/>
              <a:t>Lavaggio con acqua e sapone</a:t>
            </a:r>
          </a:p>
          <a:p>
            <a:r>
              <a:rPr lang="it-IT" smtClean="0"/>
              <a:t>Disinfezione (betadine/amuchina ecc ecc)</a:t>
            </a:r>
          </a:p>
          <a:p>
            <a:r>
              <a:rPr lang="it-IT" smtClean="0"/>
              <a:t>Non suturare la ferita (sutura solo in casi eccezionali)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3857" y="0"/>
            <a:ext cx="2180143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518" y="6143644"/>
            <a:ext cx="11684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9900"/>
                </a:solidFill>
              </a:rPr>
              <a:t>??? QUIZ ???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it-IT" dirty="0"/>
              <a:t>Secondo l’OMS, l’attività fisica:</a:t>
            </a:r>
          </a:p>
          <a:p>
            <a:pPr marL="533400" indent="-533400">
              <a:buFont typeface="Wingdings" pitchFamily="2" charset="2"/>
              <a:buAutoNum type="alphaLcParenR"/>
            </a:pPr>
            <a:r>
              <a:rPr lang="it-IT" dirty="0"/>
              <a:t>È svolta in forma strutturata, pianificata ed eseguita regolarmente</a:t>
            </a:r>
          </a:p>
          <a:p>
            <a:pPr marL="533400" indent="-533400">
              <a:buFont typeface="Wingdings" pitchFamily="2" charset="2"/>
              <a:buAutoNum type="alphaLcParenR"/>
            </a:pPr>
            <a:r>
              <a:rPr lang="it-IT" dirty="0"/>
              <a:t>Non è indicata nei bambini</a:t>
            </a:r>
          </a:p>
          <a:p>
            <a:pPr marL="533400" indent="-533400">
              <a:buFont typeface="Wingdings" pitchFamily="2" charset="2"/>
              <a:buAutoNum type="alphaLcParenR"/>
            </a:pPr>
            <a:r>
              <a:rPr lang="it-IT" dirty="0"/>
              <a:t>Ha un dispendio energetico inferiore a quello del riposo</a:t>
            </a:r>
          </a:p>
          <a:p>
            <a:pPr marL="533400" indent="-533400">
              <a:buFont typeface="Wingdings" pitchFamily="2" charset="2"/>
              <a:buAutoNum type="alphaLcParenR"/>
            </a:pPr>
            <a:r>
              <a:rPr lang="it-IT" dirty="0"/>
              <a:t>È un qualsiasi movimento con dispendio energetico superiore al riposo, indicato a tutte le età (secondo consiglio medico)</a:t>
            </a:r>
          </a:p>
          <a:p>
            <a:pPr marL="533400" indent="-533400">
              <a:buFont typeface="Wingdings" pitchFamily="2" charset="2"/>
              <a:buAutoNum type="alphaLcParenR"/>
            </a:pPr>
            <a:endParaRPr lang="it-IT" dirty="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50825" y="4365625"/>
            <a:ext cx="8893175" cy="180022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849" y="5953104"/>
            <a:ext cx="1480151" cy="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theme/theme1.xml><?xml version="1.0" encoding="utf-8"?>
<a:theme xmlns:a="http://schemas.openxmlformats.org/drawingml/2006/main" name="Livello">
  <a:themeElements>
    <a:clrScheme name="Livello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ivello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llo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413</TotalTime>
  <Words>2963</Words>
  <Application>Microsoft Office PowerPoint</Application>
  <PresentationFormat>Presentazione su schermo (4:3)</PresentationFormat>
  <Paragraphs>448</Paragraphs>
  <Slides>81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Livello</vt:lpstr>
      <vt:lpstr>BENEFICI PSICOFISICI DEL CAMMINO</vt:lpstr>
      <vt:lpstr>L’ATTIVITA’ FISICA SECONDO L’OMS</vt:lpstr>
      <vt:lpstr>L’ATTIVITA’ FISICA SECONDO L’OMS</vt:lpstr>
      <vt:lpstr>ESERCIZIO FISICO</vt:lpstr>
      <vt:lpstr>OMS: INDICAZIONI ATTIVITA’ FISICA</vt:lpstr>
      <vt:lpstr>OMS: INDICAZIONI ATTIVITA’ FISICA</vt:lpstr>
      <vt:lpstr>OMS: INDICAZIONI ATTIVITA’ FISICA</vt:lpstr>
      <vt:lpstr>OMS: INDICAZIONI ATTIVITA’ FISICA</vt:lpstr>
      <vt:lpstr>??? QUIZ ???</vt:lpstr>
      <vt:lpstr>PERCHE’ CAMMINARE</vt:lpstr>
      <vt:lpstr>BENEFICI DEL CAMMINO IN GRUPPO</vt:lpstr>
      <vt:lpstr>1) RIDUZIONE RISCHIO CADUTE</vt:lpstr>
      <vt:lpstr>1) RIDUZIONE RISCHIO CADUTE</vt:lpstr>
      <vt:lpstr>2) RIDUZIONE SINTOMI MALATTIE IN CORSO</vt:lpstr>
      <vt:lpstr>2) RIDUZIONE SINTOMI MALATTIE IN CORSO</vt:lpstr>
      <vt:lpstr>3) MIGLIORAMENTO PSICO-FISICO</vt:lpstr>
      <vt:lpstr>4) CONTROLLO DEL PESO</vt:lpstr>
      <vt:lpstr>4) CONTROLLO DEL PESO</vt:lpstr>
      <vt:lpstr>??? QUIZ ???</vt:lpstr>
      <vt:lpstr>??? QUIZ ???</vt:lpstr>
      <vt:lpstr>??? QUIZ ???</vt:lpstr>
      <vt:lpstr>Diapositiva 22</vt:lpstr>
      <vt:lpstr>CICLO DEL CAMMINO</vt:lpstr>
      <vt:lpstr>CICLO DEL CAMMINO</vt:lpstr>
      <vt:lpstr>CICLO DEL CAMMINO</vt:lpstr>
      <vt:lpstr>I TEMPI DEL CICLO DEL CAMMINO</vt:lpstr>
      <vt:lpstr>Lesioni da SOVRACCARICO FUNZIONALE</vt:lpstr>
      <vt:lpstr>Lesioni da SOVRACCARICO FUNZIONALE</vt:lpstr>
      <vt:lpstr>Lesioni da SOVRACCARICO FUNZIONALE</vt:lpstr>
      <vt:lpstr>Lesioni da SOVRACCARICO FUNZIONALE</vt:lpstr>
      <vt:lpstr>??? QUIZ ???</vt:lpstr>
      <vt:lpstr>TRAUMI</vt:lpstr>
      <vt:lpstr>Diapositiva 33</vt:lpstr>
      <vt:lpstr>TRAUMI</vt:lpstr>
      <vt:lpstr>TRAUMI</vt:lpstr>
      <vt:lpstr>TRAUMI</vt:lpstr>
      <vt:lpstr>Diapositiva 37</vt:lpstr>
      <vt:lpstr>TRAUMI</vt:lpstr>
      <vt:lpstr>Diapositiva 39</vt:lpstr>
      <vt:lpstr>TRAUMI</vt:lpstr>
      <vt:lpstr>TRAUMI</vt:lpstr>
      <vt:lpstr>TRAUMI</vt:lpstr>
      <vt:lpstr>TRAUMI</vt:lpstr>
      <vt:lpstr>??? QUIZ ???</vt:lpstr>
      <vt:lpstr>??? QUIZ ???</vt:lpstr>
      <vt:lpstr>EMORRAGIE</vt:lpstr>
      <vt:lpstr>EMORRAGIE</vt:lpstr>
      <vt:lpstr>EMORRAGIE</vt:lpstr>
      <vt:lpstr>EMORRAGIE</vt:lpstr>
      <vt:lpstr>EMORRAGIE</vt:lpstr>
      <vt:lpstr>EMORRAGIE</vt:lpstr>
      <vt:lpstr>EMORRAGIE</vt:lpstr>
      <vt:lpstr>EMORRAGIE</vt:lpstr>
      <vt:lpstr>EMORRAGIE</vt:lpstr>
      <vt:lpstr>EMORRAGIE</vt:lpstr>
      <vt:lpstr>EMORRAGIE</vt:lpstr>
      <vt:lpstr>EMORRAGIE</vt:lpstr>
      <vt:lpstr>??? QUIZ ???</vt:lpstr>
      <vt:lpstr>TETANO</vt:lpstr>
      <vt:lpstr>TETANO</vt:lpstr>
      <vt:lpstr>TETANO</vt:lpstr>
      <vt:lpstr>TETANO</vt:lpstr>
      <vt:lpstr>CHE COS’E’???</vt:lpstr>
      <vt:lpstr>FOLGORAZIONE</vt:lpstr>
      <vt:lpstr>FOLGORAZIONE</vt:lpstr>
      <vt:lpstr>FOLGORAZIONE</vt:lpstr>
      <vt:lpstr>FOLGORAZIONE</vt:lpstr>
      <vt:lpstr>PATOLOGIE DA BASSA TEMPERATURA</vt:lpstr>
      <vt:lpstr>PATOLOGIE DA BASSA TEMPERATURA</vt:lpstr>
      <vt:lpstr>MORSO DI VIPERA</vt:lpstr>
      <vt:lpstr>MORSO DI VIPERA</vt:lpstr>
      <vt:lpstr>MORSO DI VIPERA</vt:lpstr>
      <vt:lpstr>Diapositiva 73</vt:lpstr>
      <vt:lpstr>MORSI DA CENTOPIEDI E MILLEPIEDI</vt:lpstr>
      <vt:lpstr>MORSI DA CENTOPIEDI E MILLEPIEDI</vt:lpstr>
      <vt:lpstr>PUNTURE DI SCORPIONI</vt:lpstr>
      <vt:lpstr>PUNTURE DI SCORPIONI</vt:lpstr>
      <vt:lpstr>MORSO DI ZECCA</vt:lpstr>
      <vt:lpstr>MORSO DI ZECCA</vt:lpstr>
      <vt:lpstr>MORSI DI MAMMIFERI</vt:lpstr>
      <vt:lpstr>MORSI DI MAMMIFERI</vt:lpstr>
    </vt:vector>
  </TitlesOfParts>
  <Company>Ausl Romagna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 PSICOFISICI DEL CAMMINO</dc:title>
  <dc:creator>infermeria1</dc:creator>
  <cp:lastModifiedBy>Laura</cp:lastModifiedBy>
  <cp:revision>36</cp:revision>
  <dcterms:created xsi:type="dcterms:W3CDTF">2021-04-08T09:12:26Z</dcterms:created>
  <dcterms:modified xsi:type="dcterms:W3CDTF">2021-04-12T08:07:27Z</dcterms:modified>
</cp:coreProperties>
</file>