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61" r:id="rId2"/>
    <p:sldId id="270" r:id="rId3"/>
    <p:sldId id="256" r:id="rId4"/>
    <p:sldId id="257" r:id="rId5"/>
    <p:sldId id="258" r:id="rId6"/>
    <p:sldId id="259" r:id="rId7"/>
    <p:sldId id="262" r:id="rId8"/>
    <p:sldId id="260" r:id="rId9"/>
    <p:sldId id="263" r:id="rId10"/>
    <p:sldId id="264" r:id="rId11"/>
    <p:sldId id="268" r:id="rId12"/>
    <p:sldId id="271" r:id="rId13"/>
    <p:sldId id="265" r:id="rId14"/>
    <p:sldId id="267" r:id="rId15"/>
    <p:sldId id="278" r:id="rId16"/>
    <p:sldId id="266" r:id="rId17"/>
    <p:sldId id="272" r:id="rId18"/>
    <p:sldId id="273" r:id="rId19"/>
    <p:sldId id="274" r:id="rId20"/>
    <p:sldId id="275" r:id="rId21"/>
    <p:sldId id="276" r:id="rId22"/>
    <p:sldId id="269" r:id="rId23"/>
    <p:sldId id="277"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68" autoAdjust="0"/>
    <p:restoredTop sz="94674"/>
  </p:normalViewPr>
  <p:slideViewPr>
    <p:cSldViewPr snapToGrid="0" snapToObjects="1">
      <p:cViewPr varScale="1">
        <p:scale>
          <a:sx n="82" d="100"/>
          <a:sy n="82" d="100"/>
        </p:scale>
        <p:origin x="11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1CD30-CF1C-4895-AA27-C7EA31C142AA}" type="datetimeFigureOut">
              <a:rPr lang="it-IT" smtClean="0"/>
              <a:t>03/10/2018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08D56-88AB-4711-9D89-67E4982E3110}" type="slidenum">
              <a:rPr lang="it-IT" smtClean="0"/>
              <a:t>‹N›</a:t>
            </a:fld>
            <a:endParaRPr lang="it-IT"/>
          </a:p>
        </p:txBody>
      </p:sp>
    </p:spTree>
    <p:extLst>
      <p:ext uri="{BB962C8B-B14F-4D97-AF65-F5344CB8AC3E}">
        <p14:creationId xmlns:p14="http://schemas.microsoft.com/office/powerpoint/2010/main" val="416872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0E08D56-88AB-4711-9D89-67E4982E3110}" type="slidenum">
              <a:rPr lang="it-IT" smtClean="0"/>
              <a:t>9</a:t>
            </a:fld>
            <a:endParaRPr lang="it-IT"/>
          </a:p>
        </p:txBody>
      </p:sp>
    </p:spTree>
    <p:extLst>
      <p:ext uri="{BB962C8B-B14F-4D97-AF65-F5344CB8AC3E}">
        <p14:creationId xmlns:p14="http://schemas.microsoft.com/office/powerpoint/2010/main" val="382129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692E84F-4EBD-DC42-AF40-E9C453D460B9}" type="datetimeFigureOut">
              <a:rPr lang="it-IT" smtClean="0"/>
              <a:t>03/10/2018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10060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692E84F-4EBD-DC42-AF40-E9C453D460B9}" type="datetimeFigureOut">
              <a:rPr lang="it-IT" smtClean="0"/>
              <a:t>03/10/2018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41242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692E84F-4EBD-DC42-AF40-E9C453D460B9}" type="datetimeFigureOut">
              <a:rPr lang="it-IT" smtClean="0"/>
              <a:t>03/10/2018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228368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692E84F-4EBD-DC42-AF40-E9C453D460B9}" type="datetimeFigureOut">
              <a:rPr lang="it-IT" smtClean="0"/>
              <a:t>03/10/2018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262129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5692E84F-4EBD-DC42-AF40-E9C453D460B9}" type="datetimeFigureOut">
              <a:rPr lang="it-IT" smtClean="0"/>
              <a:t>03/10/2018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277633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5692E84F-4EBD-DC42-AF40-E9C453D460B9}" type="datetimeFigureOut">
              <a:rPr lang="it-IT" smtClean="0"/>
              <a:t>03/10/2018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384617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5692E84F-4EBD-DC42-AF40-E9C453D460B9}" type="datetimeFigureOut">
              <a:rPr lang="it-IT" smtClean="0"/>
              <a:t>03/10/2018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4671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692E84F-4EBD-DC42-AF40-E9C453D460B9}" type="datetimeFigureOut">
              <a:rPr lang="it-IT" smtClean="0"/>
              <a:t>03/10/2018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192063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E84F-4EBD-DC42-AF40-E9C453D460B9}" type="datetimeFigureOut">
              <a:rPr lang="it-IT" smtClean="0"/>
              <a:t>03/10/2018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374279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5692E84F-4EBD-DC42-AF40-E9C453D460B9}" type="datetimeFigureOut">
              <a:rPr lang="it-IT" smtClean="0"/>
              <a:t>03/10/2018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407521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5692E84F-4EBD-DC42-AF40-E9C453D460B9}" type="datetimeFigureOut">
              <a:rPr lang="it-IT" smtClean="0"/>
              <a:t>03/10/2018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AFA023-F190-D740-835E-DE60EB90C24A}" type="slidenum">
              <a:rPr lang="it-IT" smtClean="0"/>
              <a:t>‹N›</a:t>
            </a:fld>
            <a:endParaRPr lang="it-IT"/>
          </a:p>
        </p:txBody>
      </p:sp>
    </p:spTree>
    <p:extLst>
      <p:ext uri="{BB962C8B-B14F-4D97-AF65-F5344CB8AC3E}">
        <p14:creationId xmlns:p14="http://schemas.microsoft.com/office/powerpoint/2010/main" val="57714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2E84F-4EBD-DC42-AF40-E9C453D460B9}" type="datetimeFigureOut">
              <a:rPr lang="it-IT" smtClean="0"/>
              <a:t>03/10/2018</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FA023-F190-D740-835E-DE60EB90C24A}" type="slidenum">
              <a:rPr lang="it-IT" smtClean="0"/>
              <a:t>‹N›</a:t>
            </a:fld>
            <a:endParaRPr lang="it-IT"/>
          </a:p>
        </p:txBody>
      </p:sp>
    </p:spTree>
    <p:extLst>
      <p:ext uri="{BB962C8B-B14F-4D97-AF65-F5344CB8AC3E}">
        <p14:creationId xmlns:p14="http://schemas.microsoft.com/office/powerpoint/2010/main" val="3398706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5h/59ds24jj2y5drl3k3p_hl0xm0000gn/T/com.microsoft.Word/WebArchiveCopyPasteTempFiles/page1image3888479648"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DB732B7-4AAD-9949-9385-F3AEA0262026}"/>
              </a:ext>
            </a:extLst>
          </p:cNvPr>
          <p:cNvSpPr>
            <a:spLocks noChangeArrowheads="1"/>
          </p:cNvSpPr>
          <p:nvPr/>
        </p:nvSpPr>
        <p:spPr bwMode="auto">
          <a:xfrm>
            <a:off x="644089" y="246579"/>
            <a:ext cx="10519369" cy="4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 name="Immagine 1" descr="page1image3888479648">
            <a:extLst>
              <a:ext uri="{FF2B5EF4-FFF2-40B4-BE49-F238E27FC236}">
                <a16:creationId xmlns:a16="http://schemas.microsoft.com/office/drawing/2014/main" id="{756888F5-3BD5-C947-9372-F0F8E6F3798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55497" y="246579"/>
            <a:ext cx="7027523" cy="474832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2FA852B-F9C3-5540-A100-13227E1F1117}"/>
              </a:ext>
            </a:extLst>
          </p:cNvPr>
          <p:cNvSpPr txBox="1"/>
          <p:nvPr/>
        </p:nvSpPr>
        <p:spPr>
          <a:xfrm>
            <a:off x="6755130" y="5349241"/>
            <a:ext cx="1908810" cy="461665"/>
          </a:xfrm>
          <a:prstGeom prst="rect">
            <a:avLst/>
          </a:prstGeom>
          <a:noFill/>
        </p:spPr>
        <p:txBody>
          <a:bodyPr wrap="square" rtlCol="0">
            <a:spAutoFit/>
          </a:bodyPr>
          <a:lstStyle/>
          <a:p>
            <a:pPr algn="ctr"/>
            <a:r>
              <a:rPr lang="it-IT" dirty="0"/>
              <a:t>-  </a:t>
            </a:r>
            <a:r>
              <a:rPr lang="it-IT" sz="2400" b="1" dirty="0"/>
              <a:t>Pino  </a:t>
            </a:r>
            <a:r>
              <a:rPr lang="it-IT" sz="2400" b="1" dirty="0" err="1"/>
              <a:t>Tesini</a:t>
            </a:r>
            <a:endParaRPr lang="it-IT" sz="2400" b="1" dirty="0"/>
          </a:p>
        </p:txBody>
      </p:sp>
      <p:sp>
        <p:nvSpPr>
          <p:cNvPr id="2" name="Rettangolo 1">
            <a:extLst>
              <a:ext uri="{FF2B5EF4-FFF2-40B4-BE49-F238E27FC236}">
                <a16:creationId xmlns:a16="http://schemas.microsoft.com/office/drawing/2014/main" id="{BF6F5A99-CD57-7D41-8EE2-C1EF8BDF2717}"/>
              </a:ext>
            </a:extLst>
          </p:cNvPr>
          <p:cNvSpPr/>
          <p:nvPr/>
        </p:nvSpPr>
        <p:spPr>
          <a:xfrm>
            <a:off x="388619" y="5349240"/>
            <a:ext cx="5989321" cy="707886"/>
          </a:xfrm>
          <a:prstGeom prst="rect">
            <a:avLst/>
          </a:prstGeom>
          <a:solidFill>
            <a:srgbClr val="FF0000"/>
          </a:solidFill>
        </p:spPr>
        <p:txBody>
          <a:bodyPr wrap="square" lIns="91440" tIns="45720" rIns="91440" bIns="45720">
            <a:spAutoFit/>
          </a:bodyPr>
          <a:lstStyle/>
          <a:p>
            <a:pPr algn="ctr"/>
            <a:r>
              <a:rPr lang="it-IT" sz="4000" b="1" dirty="0">
                <a:ln w="9525">
                  <a:solidFill>
                    <a:schemeClr val="bg1"/>
                  </a:solidFill>
                  <a:prstDash val="solid"/>
                </a:ln>
                <a:effectLst>
                  <a:outerShdw blurRad="12700" dist="38100" dir="2700000" algn="tl" rotWithShape="0">
                    <a:schemeClr val="bg1">
                      <a:lumMod val="50000"/>
                    </a:schemeClr>
                  </a:outerShdw>
                </a:effectLst>
              </a:rPr>
              <a:t>L’ ADATTABILITA’ DEL JUDO  </a:t>
            </a:r>
          </a:p>
        </p:txBody>
      </p:sp>
    </p:spTree>
    <p:extLst>
      <p:ext uri="{BB962C8B-B14F-4D97-AF65-F5344CB8AC3E}">
        <p14:creationId xmlns:p14="http://schemas.microsoft.com/office/powerpoint/2010/main" val="366981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7008C9F-9595-FD40-A4A6-7D0EBD08E6C1}"/>
              </a:ext>
            </a:extLst>
          </p:cNvPr>
          <p:cNvSpPr txBox="1"/>
          <p:nvPr/>
        </p:nvSpPr>
        <p:spPr>
          <a:xfrm>
            <a:off x="873303" y="2126751"/>
            <a:ext cx="7715893" cy="1323439"/>
          </a:xfrm>
          <a:prstGeom prst="rect">
            <a:avLst/>
          </a:prstGeom>
          <a:noFill/>
        </p:spPr>
        <p:txBody>
          <a:bodyPr wrap="square" rtlCol="0">
            <a:spAutoFit/>
          </a:bodyPr>
          <a:lstStyle/>
          <a:p>
            <a:r>
              <a:rPr lang="it-IT" sz="8000" b="1" dirty="0">
                <a:solidFill>
                  <a:srgbClr val="FF0000"/>
                </a:solidFill>
                <a:latin typeface="Arial" panose="020B0604020202020204" pitchFamily="34" charset="0"/>
                <a:cs typeface="Arial" panose="020B0604020202020204" pitchFamily="34" charset="0"/>
              </a:rPr>
              <a:t>ADATTABILITA’</a:t>
            </a:r>
          </a:p>
        </p:txBody>
      </p:sp>
    </p:spTree>
    <p:extLst>
      <p:ext uri="{BB962C8B-B14F-4D97-AF65-F5344CB8AC3E}">
        <p14:creationId xmlns:p14="http://schemas.microsoft.com/office/powerpoint/2010/main" val="196742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903467F-7AB1-C24E-815C-0BE66054BA3A}"/>
              </a:ext>
            </a:extLst>
          </p:cNvPr>
          <p:cNvSpPr/>
          <p:nvPr/>
        </p:nvSpPr>
        <p:spPr>
          <a:xfrm>
            <a:off x="472611" y="544530"/>
            <a:ext cx="7983020" cy="2308324"/>
          </a:xfrm>
          <a:prstGeom prst="rect">
            <a:avLst/>
          </a:prstGeom>
        </p:spPr>
        <p:txBody>
          <a:bodyPr wrap="square">
            <a:spAutoFit/>
          </a:bodyPr>
          <a:lstStyle/>
          <a:p>
            <a:pPr marR="173355" lvl="0" algn="just">
              <a:lnSpc>
                <a:spcPct val="80000"/>
              </a:lnSpc>
              <a:spcBef>
                <a:spcPts val="635"/>
              </a:spcBef>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3600" b="1" i="1" dirty="0">
                <a:solidFill>
                  <a:srgbClr val="000000"/>
                </a:solidFill>
                <a:latin typeface="Arial" panose="020B0604020202020204" pitchFamily="34" charset="0"/>
                <a:ea typeface="Arial" panose="020B0604020202020204" pitchFamily="34" charset="0"/>
                <a:cs typeface="OpenSymbol"/>
              </a:rPr>
              <a:t>Per adattabilità si intende la </a:t>
            </a:r>
            <a:r>
              <a:rPr lang="it-IT" sz="3600" b="1" i="1" dirty="0">
                <a:solidFill>
                  <a:srgbClr val="FF0000"/>
                </a:solidFill>
                <a:latin typeface="Arial" panose="020B0604020202020204" pitchFamily="34" charset="0"/>
                <a:ea typeface="Arial" panose="020B0604020202020204" pitchFamily="34" charset="0"/>
                <a:cs typeface="OpenSymbol"/>
              </a:rPr>
              <a:t>capacità di affrontare </a:t>
            </a:r>
            <a:r>
              <a:rPr lang="it-IT" sz="3600" b="1" i="1" dirty="0">
                <a:solidFill>
                  <a:srgbClr val="000000"/>
                </a:solidFill>
                <a:latin typeface="Arial" panose="020B0604020202020204" pitchFamily="34" charset="0"/>
                <a:ea typeface="Arial" panose="020B0604020202020204" pitchFamily="34" charset="0"/>
                <a:cs typeface="OpenSymbol"/>
              </a:rPr>
              <a:t>e </a:t>
            </a:r>
            <a:r>
              <a:rPr lang="it-IT" sz="3600" b="1" i="1" dirty="0">
                <a:solidFill>
                  <a:srgbClr val="FF0000"/>
                </a:solidFill>
                <a:latin typeface="Arial" panose="020B0604020202020204" pitchFamily="34" charset="0"/>
                <a:ea typeface="Arial" panose="020B0604020202020204" pitchFamily="34" charset="0"/>
                <a:cs typeface="OpenSymbol"/>
              </a:rPr>
              <a:t>risolvere un problema </a:t>
            </a:r>
            <a:r>
              <a:rPr lang="it-IT" sz="3600" b="1" i="1" dirty="0">
                <a:solidFill>
                  <a:srgbClr val="000000"/>
                </a:solidFill>
                <a:latin typeface="Arial" panose="020B0604020202020204" pitchFamily="34" charset="0"/>
                <a:ea typeface="Arial" panose="020B0604020202020204" pitchFamily="34" charset="0"/>
                <a:cs typeface="OpenSymbol"/>
              </a:rPr>
              <a:t>tenendo conto della situazione reale e dei mezzi a disposizione. </a:t>
            </a:r>
            <a:endParaRPr lang="it-IT" sz="3600" b="1" dirty="0">
              <a:effectLst/>
              <a:latin typeface="Symbol" pitchFamily="2" charset="2"/>
              <a:ea typeface="Calibri" panose="020F0502020204030204" pitchFamily="34" charset="0"/>
              <a:cs typeface="OpenSymbol"/>
            </a:endParaRPr>
          </a:p>
        </p:txBody>
      </p:sp>
      <p:sp>
        <p:nvSpPr>
          <p:cNvPr id="3" name="Rettangolo 2">
            <a:extLst>
              <a:ext uri="{FF2B5EF4-FFF2-40B4-BE49-F238E27FC236}">
                <a16:creationId xmlns:a16="http://schemas.microsoft.com/office/drawing/2014/main" id="{68E9CAE2-9615-F248-B260-07D6958836B4}"/>
              </a:ext>
            </a:extLst>
          </p:cNvPr>
          <p:cNvSpPr/>
          <p:nvPr/>
        </p:nvSpPr>
        <p:spPr>
          <a:xfrm>
            <a:off x="752529" y="3027102"/>
            <a:ext cx="7983020" cy="3970318"/>
          </a:xfrm>
          <a:prstGeom prst="rect">
            <a:avLst/>
          </a:prstGeom>
        </p:spPr>
        <p:txBody>
          <a:bodyPr wrap="square">
            <a:spAutoFit/>
          </a:bodyPr>
          <a:lstStyle/>
          <a:p>
            <a:r>
              <a:rPr lang="it-IT" sz="3600" b="1" i="1" dirty="0">
                <a:solidFill>
                  <a:srgbClr val="000000"/>
                </a:solidFill>
                <a:latin typeface="Arial" panose="020B0604020202020204" pitchFamily="34" charset="0"/>
                <a:ea typeface="Arial" panose="020B0604020202020204" pitchFamily="34" charset="0"/>
              </a:rPr>
              <a:t>Questo presuppone diversi prerequisiti quali: </a:t>
            </a:r>
            <a:r>
              <a:rPr lang="it-IT" sz="3600" b="1" i="1" dirty="0">
                <a:solidFill>
                  <a:srgbClr val="FF0000"/>
                </a:solidFill>
                <a:latin typeface="Arial" panose="020B0604020202020204" pitchFamily="34" charset="0"/>
                <a:ea typeface="Arial" panose="020B0604020202020204" pitchFamily="34" charset="0"/>
              </a:rPr>
              <a:t>prontezza di analisi, conoscenza dei metodi e immediatezza della scelta. </a:t>
            </a:r>
          </a:p>
          <a:p>
            <a:r>
              <a:rPr lang="it-IT" sz="3600" b="1" dirty="0">
                <a:latin typeface="Arial" panose="020B0604020202020204" pitchFamily="34" charset="0"/>
                <a:cs typeface="Arial" panose="020B0604020202020204" pitchFamily="34" charset="0"/>
              </a:rPr>
              <a:t>Se considerata in generale, per me è un grande marcatore di intelligenza</a:t>
            </a:r>
            <a:endParaRPr lang="it-IT"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69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68971D7-5BB3-6B4C-B091-799773948AD8}"/>
              </a:ext>
            </a:extLst>
          </p:cNvPr>
          <p:cNvSpPr/>
          <p:nvPr/>
        </p:nvSpPr>
        <p:spPr>
          <a:xfrm>
            <a:off x="400050" y="251460"/>
            <a:ext cx="8492490" cy="4462760"/>
          </a:xfrm>
          <a:prstGeom prst="rect">
            <a:avLst/>
          </a:prstGeom>
        </p:spPr>
        <p:txBody>
          <a:bodyPr wrap="square">
            <a:spAutoFit/>
          </a:bodyPr>
          <a:lstStyle/>
          <a:p>
            <a:r>
              <a:rPr lang="it-IT" sz="2800" b="1" i="1" dirty="0">
                <a:latin typeface="Arial" panose="020B0604020202020204" pitchFamily="34" charset="0"/>
                <a:cs typeface="Arial" panose="020B0604020202020204" pitchFamily="34" charset="0"/>
              </a:rPr>
              <a:t>Dal punto di vista tecnico, a mio parere  non bisogna pensare che l'adattabilità sia forzare il corpo per effettuare movimenti che riteniamo importanti per la riuscita della tecnica, al contrario, significa eseguire le tecniche in modo conforme alle normali possibilità del nostro fisico, senza assumere posizioni che potrebbero, a lungo andare, provocare dolori e/o addirittura traumatismi e incidenti. </a:t>
            </a:r>
            <a:endParaRPr lang="it-IT" sz="2800" b="1" dirty="0">
              <a:latin typeface="Arial" panose="020B0604020202020204" pitchFamily="34" charset="0"/>
              <a:cs typeface="Arial" panose="020B0604020202020204" pitchFamily="34" charset="0"/>
            </a:endParaRPr>
          </a:p>
          <a:p>
            <a:r>
              <a:rPr lang="it-IT" sz="3200" b="1" i="1" dirty="0">
                <a:solidFill>
                  <a:srgbClr val="FF0000"/>
                </a:solidFill>
                <a:latin typeface="Arial" panose="020B0604020202020204" pitchFamily="34" charset="0"/>
                <a:ea typeface="Arial" panose="020B0604020202020204" pitchFamily="34" charset="0"/>
              </a:rPr>
              <a:t> </a:t>
            </a:r>
            <a:endParaRPr lang="it-IT" sz="3200" b="1" dirty="0">
              <a:solidFill>
                <a:srgbClr val="FF0000"/>
              </a:solidFill>
            </a:endParaRPr>
          </a:p>
        </p:txBody>
      </p:sp>
      <p:sp>
        <p:nvSpPr>
          <p:cNvPr id="4" name="Rettangolo 3">
            <a:extLst>
              <a:ext uri="{FF2B5EF4-FFF2-40B4-BE49-F238E27FC236}">
                <a16:creationId xmlns:a16="http://schemas.microsoft.com/office/drawing/2014/main" id="{5ABF4BA0-D1FD-5D45-A895-F0C1446BF14E}"/>
              </a:ext>
            </a:extLst>
          </p:cNvPr>
          <p:cNvSpPr/>
          <p:nvPr/>
        </p:nvSpPr>
        <p:spPr>
          <a:xfrm>
            <a:off x="308610" y="5292091"/>
            <a:ext cx="8286750" cy="461665"/>
          </a:xfrm>
          <a:prstGeom prst="rect">
            <a:avLst/>
          </a:prstGeom>
        </p:spPr>
        <p:txBody>
          <a:bodyPr wrap="square">
            <a:spAutoFit/>
          </a:bodyPr>
          <a:lstStyle/>
          <a:p>
            <a:r>
              <a:rPr lang="it-IT" sz="24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Essere sani per essere utili nella società </a:t>
            </a:r>
            <a:r>
              <a:rPr lang="it-IT" sz="2400" i="1" dirty="0">
                <a:solidFill>
                  <a:srgbClr val="000000"/>
                </a:solidFill>
                <a:latin typeface="Arial" panose="020B0604020202020204" pitchFamily="34" charset="0"/>
                <a:ea typeface="Arial" panose="020B0604020202020204" pitchFamily="34" charset="0"/>
                <a:cs typeface="Times New Roman" panose="02020603050405020304" pitchFamily="18" charset="0"/>
              </a:rPr>
              <a:t>KANO JIGORO</a:t>
            </a:r>
            <a:endParaRPr lang="it-IT" sz="2400" dirty="0"/>
          </a:p>
        </p:txBody>
      </p:sp>
    </p:spTree>
    <p:extLst>
      <p:ext uri="{BB962C8B-B14F-4D97-AF65-F5344CB8AC3E}">
        <p14:creationId xmlns:p14="http://schemas.microsoft.com/office/powerpoint/2010/main" val="19562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AC627-BDDA-954D-8FDD-D13B83C7F2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68" y="3345005"/>
            <a:ext cx="1045845" cy="1565275"/>
          </a:xfrm>
          <a:prstGeom prst="rect">
            <a:avLst/>
          </a:prstGeom>
          <a:solidFill>
            <a:srgbClr val="FFFFFF"/>
          </a:solidFill>
        </p:spPr>
      </p:pic>
      <p:pic>
        <p:nvPicPr>
          <p:cNvPr id="4" name="Immagine 3">
            <a:extLst>
              <a:ext uri="{FF2B5EF4-FFF2-40B4-BE49-F238E27FC236}">
                <a16:creationId xmlns:a16="http://schemas.microsoft.com/office/drawing/2014/main" id="{FF3A0844-D5C4-8E44-A6C3-4F574FC89E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661" y="5145855"/>
            <a:ext cx="1045845" cy="1333500"/>
          </a:xfrm>
          <a:prstGeom prst="rect">
            <a:avLst/>
          </a:prstGeom>
          <a:solidFill>
            <a:srgbClr val="FFFFFF"/>
          </a:solidFill>
        </p:spPr>
      </p:pic>
      <p:sp>
        <p:nvSpPr>
          <p:cNvPr id="7" name="CasellaDiTesto 6">
            <a:extLst>
              <a:ext uri="{FF2B5EF4-FFF2-40B4-BE49-F238E27FC236}">
                <a16:creationId xmlns:a16="http://schemas.microsoft.com/office/drawing/2014/main" id="{70690CA9-AB6A-CF44-B255-C7B73B95E022}"/>
              </a:ext>
            </a:extLst>
          </p:cNvPr>
          <p:cNvSpPr txBox="1"/>
          <p:nvPr/>
        </p:nvSpPr>
        <p:spPr>
          <a:xfrm>
            <a:off x="1828803" y="5619964"/>
            <a:ext cx="4048015" cy="461665"/>
          </a:xfrm>
          <a:prstGeom prst="rect">
            <a:avLst/>
          </a:prstGeom>
          <a:noFill/>
        </p:spPr>
        <p:txBody>
          <a:bodyPr wrap="square" rtlCol="0">
            <a:spAutoFit/>
          </a:bodyPr>
          <a:lstStyle/>
          <a:p>
            <a:r>
              <a:rPr lang="it-IT" sz="2400" b="1" dirty="0"/>
              <a:t>La ter</a:t>
            </a:r>
            <a:r>
              <a:rPr lang="it-IT" sz="2400" b="1" dirty="0">
                <a:latin typeface="Arial" panose="020B0604020202020204" pitchFamily="34" charset="0"/>
                <a:cs typeface="Arial" panose="020B0604020202020204" pitchFamily="34" charset="0"/>
              </a:rPr>
              <a:t>ra</a:t>
            </a:r>
            <a:r>
              <a:rPr lang="it-IT" sz="2400" b="1" dirty="0"/>
              <a:t>, il suolo, nel secondo      </a:t>
            </a:r>
          </a:p>
        </p:txBody>
      </p:sp>
      <p:sp>
        <p:nvSpPr>
          <p:cNvPr id="9" name="Rettangolo 8">
            <a:extLst>
              <a:ext uri="{FF2B5EF4-FFF2-40B4-BE49-F238E27FC236}">
                <a16:creationId xmlns:a16="http://schemas.microsoft.com/office/drawing/2014/main" id="{E0EA07CA-BBD2-1B46-BB34-A93C4AC08AC7}"/>
              </a:ext>
            </a:extLst>
          </p:cNvPr>
          <p:cNvSpPr/>
          <p:nvPr/>
        </p:nvSpPr>
        <p:spPr>
          <a:xfrm>
            <a:off x="1828803" y="4222234"/>
            <a:ext cx="4489803" cy="461665"/>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L'uomo, l'individuo nel primo </a:t>
            </a:r>
          </a:p>
        </p:txBody>
      </p:sp>
      <p:sp>
        <p:nvSpPr>
          <p:cNvPr id="10" name="Rettangolo 9">
            <a:extLst>
              <a:ext uri="{FF2B5EF4-FFF2-40B4-BE49-F238E27FC236}">
                <a16:creationId xmlns:a16="http://schemas.microsoft.com/office/drawing/2014/main" id="{E626CA44-6AEB-6641-AA21-E9859248F057}"/>
              </a:ext>
            </a:extLst>
          </p:cNvPr>
          <p:cNvSpPr/>
          <p:nvPr/>
        </p:nvSpPr>
        <p:spPr>
          <a:xfrm>
            <a:off x="274321" y="525780"/>
            <a:ext cx="8386794" cy="2340128"/>
          </a:xfrm>
          <a:prstGeom prst="rect">
            <a:avLst/>
          </a:prstGeom>
        </p:spPr>
        <p:txBody>
          <a:bodyPr wrap="square">
            <a:spAutoFit/>
          </a:bodyPr>
          <a:lstStyle/>
          <a:p>
            <a:pPr marL="181610" marR="173355"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La </a:t>
            </a:r>
            <a:r>
              <a:rPr lang="it-IT" sz="2400" b="1" dirty="0">
                <a:solidFill>
                  <a:srgbClr val="FF0000"/>
                </a:solidFill>
                <a:latin typeface="Arial" panose="020B0604020202020204" pitchFamily="34" charset="0"/>
                <a:ea typeface="Arial" panose="020B0604020202020204" pitchFamily="34" charset="0"/>
                <a:cs typeface="Arial" panose="020B0604020202020204" pitchFamily="34" charset="0"/>
              </a:rPr>
              <a:t>prima cosa </a:t>
            </a: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che ho notato è che entrambi gli ideogrammi sono composti e formati da </a:t>
            </a:r>
            <a:r>
              <a:rPr lang="it-IT" sz="2400" b="1" dirty="0">
                <a:solidFill>
                  <a:srgbClr val="FF0000"/>
                </a:solidFill>
                <a:latin typeface="Arial" panose="020B0604020202020204" pitchFamily="34" charset="0"/>
                <a:ea typeface="Arial" panose="020B0604020202020204" pitchFamily="34" charset="0"/>
                <a:cs typeface="Arial" panose="020B0604020202020204" pitchFamily="34" charset="0"/>
              </a:rPr>
              <a:t>tre</a:t>
            </a: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it-IT" sz="2400" b="1" dirty="0">
                <a:solidFill>
                  <a:srgbClr val="FF0000"/>
                </a:solidFill>
                <a:latin typeface="Arial" panose="020B0604020202020204" pitchFamily="34" charset="0"/>
                <a:ea typeface="Arial" panose="020B0604020202020204" pitchFamily="34" charset="0"/>
                <a:cs typeface="Arial" panose="020B0604020202020204" pitchFamily="34" charset="0"/>
              </a:rPr>
              <a:t>ideogrammi elementari </a:t>
            </a: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(importanza del numero tre riscontrabile anche in molte filosofie e religioni che non cito per non essere banale).  </a:t>
            </a:r>
            <a:endParaRPr lang="it-IT" sz="2400" b="1" dirty="0">
              <a:latin typeface="Arial" panose="020B0604020202020204" pitchFamily="34" charset="0"/>
              <a:ea typeface="Calibri" panose="020F0502020204030204" pitchFamily="34" charset="0"/>
              <a:cs typeface="Arial" panose="020B0604020202020204" pitchFamily="34" charset="0"/>
            </a:endParaRPr>
          </a:p>
          <a:p>
            <a:pPr marL="181610" marR="173355"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La </a:t>
            </a:r>
            <a:r>
              <a:rPr lang="it-IT" sz="2400" b="1" dirty="0">
                <a:solidFill>
                  <a:srgbClr val="FF0000"/>
                </a:solidFill>
                <a:latin typeface="Arial" panose="020B0604020202020204" pitchFamily="34" charset="0"/>
                <a:ea typeface="Arial" panose="020B0604020202020204" pitchFamily="34" charset="0"/>
                <a:cs typeface="Arial" panose="020B0604020202020204" pitchFamily="34" charset="0"/>
              </a:rPr>
              <a:t>seconda</a:t>
            </a: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 è che esiste una </a:t>
            </a:r>
            <a:r>
              <a:rPr lang="it-IT" sz="2400" b="1" dirty="0">
                <a:solidFill>
                  <a:srgbClr val="FF0000"/>
                </a:solidFill>
                <a:latin typeface="Arial" panose="020B0604020202020204" pitchFamily="34" charset="0"/>
                <a:ea typeface="Arial" panose="020B0604020202020204" pitchFamily="34" charset="0"/>
                <a:cs typeface="Arial" panose="020B0604020202020204" pitchFamily="34" charset="0"/>
              </a:rPr>
              <a:t>centralità importante </a:t>
            </a: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e </a:t>
            </a:r>
            <a:r>
              <a:rPr lang="it-IT" sz="2400" b="1" dirty="0">
                <a:solidFill>
                  <a:srgbClr val="FF0000"/>
                </a:solidFill>
                <a:latin typeface="Arial" panose="020B0604020202020204" pitchFamily="34" charset="0"/>
                <a:ea typeface="Arial" panose="020B0604020202020204" pitchFamily="34" charset="0"/>
                <a:cs typeface="Arial" panose="020B0604020202020204" pitchFamily="34" charset="0"/>
              </a:rPr>
              <a:t>rilevante</a:t>
            </a: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 nei due ideogrammi: </a:t>
            </a:r>
            <a:endParaRPr lang="it-IT" sz="2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840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279C2E7-15F2-B14C-A930-40C9C1C0304D}"/>
              </a:ext>
            </a:extLst>
          </p:cNvPr>
          <p:cNvSpPr>
            <a:spLocks noChangeArrowheads="1"/>
          </p:cNvSpPr>
          <p:nvPr/>
        </p:nvSpPr>
        <p:spPr bwMode="auto">
          <a:xfrm flipV="1">
            <a:off x="0" y="-45719"/>
            <a:ext cx="80486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5" name="Oggetto 4">
            <a:extLst>
              <a:ext uri="{FF2B5EF4-FFF2-40B4-BE49-F238E27FC236}">
                <a16:creationId xmlns:a16="http://schemas.microsoft.com/office/drawing/2014/main" id="{7538B633-7D31-0C4E-87F4-A67052D9A667}"/>
              </a:ext>
            </a:extLst>
          </p:cNvPr>
          <p:cNvGraphicFramePr>
            <a:graphicFrameLocks noChangeAspect="1"/>
          </p:cNvGraphicFramePr>
          <p:nvPr>
            <p:extLst>
              <p:ext uri="{D42A27DB-BD31-4B8C-83A1-F6EECF244321}">
                <p14:modId xmlns:p14="http://schemas.microsoft.com/office/powerpoint/2010/main" val="136930216"/>
              </p:ext>
            </p:extLst>
          </p:nvPr>
        </p:nvGraphicFramePr>
        <p:xfrm>
          <a:off x="-6227764" y="1616394"/>
          <a:ext cx="45719" cy="45719"/>
        </p:xfrm>
        <a:graphic>
          <a:graphicData uri="http://schemas.openxmlformats.org/presentationml/2006/ole">
            <mc:AlternateContent xmlns:mc="http://schemas.openxmlformats.org/markup-compatibility/2006">
              <mc:Choice xmlns:v="urn:schemas-microsoft-com:vml" Requires="v">
                <p:oleObj spid="_x0000_s1061" r:id="rId3" imgW="0" imgH="0" progId="opendocument.DrawDocument.1">
                  <p:embed/>
                </p:oleObj>
              </mc:Choice>
              <mc:Fallback>
                <p:oleObj r:id="rId3" imgW="0" imgH="0" progId="opendocument.DrawDocument.1">
                  <p:embed/>
                  <p:pic>
                    <p:nvPicPr>
                      <p:cNvPr id="0" name="Object 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27764" y="1616394"/>
                        <a:ext cx="45719" cy="45719"/>
                      </a:xfrm>
                      <a:prstGeom prst="rect">
                        <a:avLst/>
                      </a:prstGeom>
                      <a:solidFill>
                        <a:srgbClr val="FFFFFF"/>
                      </a:solidFill>
                    </p:spPr>
                  </p:pic>
                </p:oleObj>
              </mc:Fallback>
            </mc:AlternateContent>
          </a:graphicData>
        </a:graphic>
      </p:graphicFrame>
      <p:sp>
        <p:nvSpPr>
          <p:cNvPr id="6" name="Rectangle 3">
            <a:extLst>
              <a:ext uri="{FF2B5EF4-FFF2-40B4-BE49-F238E27FC236}">
                <a16:creationId xmlns:a16="http://schemas.microsoft.com/office/drawing/2014/main" id="{9170AB9D-E7BF-C84F-8FE3-8ED251A4BC17}"/>
              </a:ext>
            </a:extLst>
          </p:cNvPr>
          <p:cNvSpPr>
            <a:spLocks noChangeArrowheads="1"/>
          </p:cNvSpPr>
          <p:nvPr/>
        </p:nvSpPr>
        <p:spPr bwMode="auto">
          <a:xfrm>
            <a:off x="102743" y="294575"/>
            <a:ext cx="84042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9pPr>
          </a:lstStyle>
          <a:p>
            <a:pPr marL="0" marR="0" lvl="0" indent="1588" algn="just" defTabSz="914400" rtl="0" eaLnBrk="0" fontAlgn="base" latinLnBrk="0" hangingPunct="0">
              <a:lnSpc>
                <a:spcPct val="100000"/>
              </a:lnSpc>
              <a:spcBef>
                <a:spcPct val="0"/>
              </a:spcBef>
              <a:spcAft>
                <a:spcPct val="0"/>
              </a:spcAft>
              <a:buClrTx/>
              <a:buSzTx/>
              <a:buFontTx/>
              <a:buNone/>
              <a:tabLst>
                <a:tab pos="180975"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Nel primo l'individuo è rappresentato nella sua interezza, evidenziando le tre (di nuovo) componenti : i </a:t>
            </a:r>
            <a:r>
              <a:rPr kumimoji="0" lang="it-IT" altLang="it-IT" sz="2400" b="1" i="0" u="none" strike="noStrike" cap="none" normalizeH="0" baseline="0" dirty="0">
                <a:ln>
                  <a:noFill/>
                </a:ln>
                <a:solidFill>
                  <a:srgbClr val="FF0000"/>
                </a:solidFill>
                <a:effectLst/>
                <a:ea typeface="Arial" panose="020B0604020202020204" pitchFamily="34" charset="0"/>
                <a:cs typeface="Arial" panose="020B0604020202020204" pitchFamily="34" charset="0"/>
              </a:rPr>
              <a:t>tre </a:t>
            </a:r>
            <a:r>
              <a:rPr kumimoji="0" lang="it-IT" altLang="it-IT" sz="2400" b="1" i="0" u="none" strike="noStrike" cap="none" normalizeH="0" baseline="0" dirty="0" err="1">
                <a:ln>
                  <a:noFill/>
                </a:ln>
                <a:solidFill>
                  <a:srgbClr val="FF0000"/>
                </a:solidFill>
                <a:effectLst/>
                <a:ea typeface="Arial" panose="020B0604020202020204" pitchFamily="34" charset="0"/>
                <a:cs typeface="Arial" panose="020B0604020202020204" pitchFamily="34" charset="0"/>
              </a:rPr>
              <a:t>tanden</a:t>
            </a:r>
            <a:r>
              <a:rPr kumimoji="0" lang="it-IT" altLang="it-IT" sz="2400" b="1" i="0" u="none" strike="noStrike" cap="none" normalizeH="0" baseline="0" dirty="0">
                <a:ln>
                  <a:noFill/>
                </a:ln>
                <a:solidFill>
                  <a:srgbClr val="FF0000"/>
                </a:solidFill>
                <a:effectLst/>
                <a:ea typeface="Arial" panose="020B0604020202020204" pitchFamily="34" charset="0"/>
                <a:cs typeface="Arial" panose="020B0604020202020204" pitchFamily="34" charset="0"/>
              </a:rPr>
              <a:t> </a:t>
            </a: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(anche se normalmente noi judoka siamo abituati a identificare il </a:t>
            </a:r>
            <a:r>
              <a:rPr kumimoji="0" lang="it-IT" altLang="it-IT" sz="2400" b="1" i="0" u="none" strike="noStrike" cap="none" normalizeH="0" baseline="0" dirty="0" err="1">
                <a:ln>
                  <a:noFill/>
                </a:ln>
                <a:solidFill>
                  <a:srgbClr val="000000"/>
                </a:solidFill>
                <a:effectLst/>
                <a:ea typeface="Arial" panose="020B0604020202020204" pitchFamily="34" charset="0"/>
                <a:cs typeface="Arial" panose="020B0604020202020204" pitchFamily="34" charset="0"/>
              </a:rPr>
              <a:t>tanden</a:t>
            </a: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 con l'</a:t>
            </a:r>
            <a:r>
              <a:rPr kumimoji="0" lang="it-IT" altLang="it-IT" sz="2400" b="1" i="0" u="none" strike="noStrike" cap="none" normalizeH="0" baseline="0" dirty="0" err="1">
                <a:ln>
                  <a:noFill/>
                </a:ln>
                <a:solidFill>
                  <a:srgbClr val="000000"/>
                </a:solidFill>
                <a:effectLst/>
                <a:ea typeface="Arial" panose="020B0604020202020204" pitchFamily="34" charset="0"/>
                <a:cs typeface="Arial" panose="020B0604020202020204" pitchFamily="34" charset="0"/>
              </a:rPr>
              <a:t>hara</a:t>
            </a: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 mentre esso è la localizzazione fisica del primo </a:t>
            </a:r>
            <a:r>
              <a:rPr kumimoji="0" lang="it-IT" altLang="it-IT" sz="2400" b="1" i="0" u="none" strike="noStrike" cap="none" normalizeH="0" baseline="0" dirty="0" err="1">
                <a:ln>
                  <a:noFill/>
                </a:ln>
                <a:solidFill>
                  <a:srgbClr val="000000"/>
                </a:solidFill>
                <a:effectLst/>
                <a:ea typeface="Arial" panose="020B0604020202020204" pitchFamily="34" charset="0"/>
                <a:cs typeface="Arial" panose="020B0604020202020204" pitchFamily="34" charset="0"/>
              </a:rPr>
              <a:t>tanden</a:t>
            </a: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 </a:t>
            </a:r>
            <a:endParaRPr kumimoji="0" lang="it-IT" altLang="it-IT" sz="2400" b="1" i="0" u="none" strike="noStrike" cap="none" normalizeH="0" baseline="0" dirty="0">
              <a:ln>
                <a:noFill/>
              </a:ln>
              <a:solidFill>
                <a:schemeClr val="tx1"/>
              </a:solidFill>
              <a:effectLst/>
              <a:cs typeface="Arial" panose="020B0604020202020204" pitchFamily="34" charset="0"/>
            </a:endParaRPr>
          </a:p>
        </p:txBody>
      </p:sp>
      <p:sp>
        <p:nvSpPr>
          <p:cNvPr id="7" name="Rectangle 5">
            <a:extLst>
              <a:ext uri="{FF2B5EF4-FFF2-40B4-BE49-F238E27FC236}">
                <a16:creationId xmlns:a16="http://schemas.microsoft.com/office/drawing/2014/main" id="{4BEADE75-CE68-1B49-B51D-2E2EC493377C}"/>
              </a:ext>
            </a:extLst>
          </p:cNvPr>
          <p:cNvSpPr>
            <a:spLocks noChangeArrowheads="1"/>
          </p:cNvSpPr>
          <p:nvPr/>
        </p:nvSpPr>
        <p:spPr bwMode="auto">
          <a:xfrm>
            <a:off x="508571" y="3159503"/>
            <a:ext cx="812685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Gli altri due si identificano rispettivamente con il cuore e la testa a formare la famosa triade che molto spesso sentiamo ripetere : </a:t>
            </a:r>
            <a:r>
              <a:rPr kumimoji="0" lang="it-IT" altLang="it-IT" sz="2400" b="1" i="0" u="none" strike="noStrike" cap="none" normalizeH="0" baseline="0" dirty="0">
                <a:ln>
                  <a:noFill/>
                </a:ln>
                <a:solidFill>
                  <a:srgbClr val="FF0000"/>
                </a:solidFill>
                <a:effectLst/>
                <a:ea typeface="Arial" panose="020B0604020202020204" pitchFamily="34" charset="0"/>
                <a:cs typeface="Arial" panose="020B0604020202020204" pitchFamily="34" charset="0"/>
              </a:rPr>
              <a:t>corpo, mente e cuore-spirito </a:t>
            </a: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(sempre tre) che, secondo il pensiero orientale, costituiscono l'essenza dell'uomo.</a:t>
            </a:r>
            <a:endParaRPr kumimoji="0" lang="it-IT" altLang="it-IT" sz="2400" b="1"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27359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A20674-DF77-438B-B767-A59246E8C45B}"/>
              </a:ext>
            </a:extLst>
          </p:cNvPr>
          <p:cNvSpPr>
            <a:spLocks noChangeArrowheads="1"/>
          </p:cNvSpPr>
          <p:nvPr/>
        </p:nvSpPr>
        <p:spPr bwMode="auto">
          <a:xfrm>
            <a:off x="375913" y="735555"/>
            <a:ext cx="81268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Nel secondo parlo di </a:t>
            </a:r>
            <a:r>
              <a:rPr kumimoji="0" lang="it-IT" altLang="it-IT" sz="2400" b="1" i="0" u="none" strike="noStrike" cap="none" normalizeH="0" baseline="0" dirty="0">
                <a:ln>
                  <a:noFill/>
                </a:ln>
                <a:solidFill>
                  <a:srgbClr val="FF0000"/>
                </a:solidFill>
                <a:effectLst/>
                <a:ea typeface="Arial" panose="020B0604020202020204" pitchFamily="34" charset="0"/>
                <a:cs typeface="Arial" panose="020B0604020202020204" pitchFamily="34" charset="0"/>
              </a:rPr>
              <a:t>terra </a:t>
            </a: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in quanto l'ideogramma di </a:t>
            </a:r>
            <a:r>
              <a:rPr kumimoji="0" lang="it-IT" altLang="it-IT" sz="2400" b="1" i="0" u="none" strike="noStrike" cap="none" normalizeH="0" baseline="0" dirty="0">
                <a:ln>
                  <a:noFill/>
                </a:ln>
                <a:solidFill>
                  <a:srgbClr val="FF0000"/>
                </a:solidFill>
                <a:effectLst/>
                <a:ea typeface="Arial" panose="020B0604020202020204" pitchFamily="34" charset="0"/>
                <a:cs typeface="Arial" panose="020B0604020202020204" pitchFamily="34" charset="0"/>
              </a:rPr>
              <a:t>“albero” </a:t>
            </a:r>
            <a:r>
              <a:rPr kumimoji="0" lang="it-IT" altLang="it-IT" sz="2400" b="1" i="0" u="none" strike="noStrike" cap="none" normalizeH="0" baseline="0" dirty="0">
                <a:ln>
                  <a:noFill/>
                </a:ln>
                <a:solidFill>
                  <a:srgbClr val="000000"/>
                </a:solidFill>
                <a:effectLst/>
                <a:ea typeface="Arial" panose="020B0604020202020204" pitchFamily="34" charset="0"/>
                <a:cs typeface="Arial" panose="020B0604020202020204" pitchFamily="34" charset="0"/>
              </a:rPr>
              <a:t>è esso stesso derivato da altri più semplici e, in partenza da quello di </a:t>
            </a:r>
            <a:r>
              <a:rPr kumimoji="0" lang="it-IT" altLang="it-IT" sz="2400" b="1" i="0" u="none" strike="noStrike" cap="none" normalizeH="0" baseline="0" dirty="0">
                <a:ln>
                  <a:noFill/>
                </a:ln>
                <a:solidFill>
                  <a:srgbClr val="FF0000"/>
                </a:solidFill>
                <a:effectLst/>
                <a:ea typeface="Arial" panose="020B0604020202020204" pitchFamily="34" charset="0"/>
                <a:cs typeface="Arial" panose="020B0604020202020204" pitchFamily="34" charset="0"/>
              </a:rPr>
              <a:t>“sotto” </a:t>
            </a:r>
            <a:r>
              <a:rPr kumimoji="0" lang="it-IT" altLang="it-IT" sz="2400" b="1" i="0" u="none" strike="noStrike" cap="none" normalizeH="0" baseline="0" dirty="0">
                <a:ln>
                  <a:noFill/>
                </a:ln>
                <a:effectLst/>
                <a:ea typeface="Arial" panose="020B0604020202020204" pitchFamily="34" charset="0"/>
                <a:cs typeface="Arial" panose="020B0604020202020204" pitchFamily="34" charset="0"/>
              </a:rPr>
              <a:t>qui riportato</a:t>
            </a:r>
            <a:endParaRPr kumimoji="0" lang="it-IT" altLang="it-IT" sz="2400" b="1" i="0" u="none" strike="noStrike" cap="none" normalizeH="0" baseline="0" dirty="0">
              <a:ln>
                <a:noFill/>
              </a:ln>
              <a:solidFill>
                <a:srgbClr val="FF0000"/>
              </a:solidFill>
              <a:effectLst/>
              <a:cs typeface="Arial" panose="020B0604020202020204" pitchFamily="34" charset="0"/>
            </a:endParaRPr>
          </a:p>
        </p:txBody>
      </p:sp>
      <p:pic>
        <p:nvPicPr>
          <p:cNvPr id="3" name="Immagine 2">
            <a:extLst>
              <a:ext uri="{FF2B5EF4-FFF2-40B4-BE49-F238E27FC236}">
                <a16:creationId xmlns:a16="http://schemas.microsoft.com/office/drawing/2014/main" id="{3BA20F3D-8578-4DF0-B3CB-8942214DAB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7041" y="2250799"/>
            <a:ext cx="1664413" cy="1324778"/>
          </a:xfrm>
          <a:prstGeom prst="rect">
            <a:avLst/>
          </a:prstGeom>
          <a:solidFill>
            <a:srgbClr val="FFFFFF"/>
          </a:solidFill>
        </p:spPr>
      </p:pic>
      <p:sp>
        <p:nvSpPr>
          <p:cNvPr id="6" name="Rettangolo 5">
            <a:extLst>
              <a:ext uri="{FF2B5EF4-FFF2-40B4-BE49-F238E27FC236}">
                <a16:creationId xmlns:a16="http://schemas.microsoft.com/office/drawing/2014/main" id="{53168819-E12B-47AF-A0C0-AD7BDD5CE6DC}"/>
              </a:ext>
            </a:extLst>
          </p:cNvPr>
          <p:cNvSpPr/>
          <p:nvPr/>
        </p:nvSpPr>
        <p:spPr>
          <a:xfrm>
            <a:off x="375913" y="3403752"/>
            <a:ext cx="8126859" cy="3036729"/>
          </a:xfrm>
          <a:prstGeom prst="rect">
            <a:avLst/>
          </a:prstGeom>
        </p:spPr>
        <p:txBody>
          <a:bodyPr wrap="square">
            <a:spAutoFit/>
          </a:bodyPr>
          <a:lstStyle/>
          <a:p>
            <a:pPr marL="180975" marR="173355" indent="19050"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180975" marR="173355" indent="19050"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a rappresentare la terra da cui la stabilità, ma anche il nutrimento, la possibilità stessa di sopravvivenza.</a:t>
            </a:r>
            <a:endParaRPr lang="it-IT" sz="2400" b="1" dirty="0">
              <a:latin typeface="Arial" panose="020B0604020202020204" pitchFamily="34" charset="0"/>
              <a:ea typeface="Calibri" panose="020F0502020204030204" pitchFamily="34" charset="0"/>
              <a:cs typeface="Arial" panose="020B0604020202020204" pitchFamily="34" charset="0"/>
            </a:endParaRPr>
          </a:p>
          <a:p>
            <a:pPr marL="181610" marR="173355"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Se trasliamo questo significato all'individuo, il suolo è senza dubbio identificabile con la linea delle anche attorno alla quale si muove il busto e tutto il corpo, e che, con gli arti inferiori (le radici) entra in contatto con l'energia della terra (</a:t>
            </a:r>
            <a:r>
              <a:rPr lang="it-IT" sz="2400" b="1" dirty="0" err="1">
                <a:solidFill>
                  <a:srgbClr val="000000"/>
                </a:solidFill>
                <a:latin typeface="Arial" panose="020B0604020202020204" pitchFamily="34" charset="0"/>
                <a:ea typeface="Arial" panose="020B0604020202020204" pitchFamily="34" charset="0"/>
                <a:cs typeface="Arial" panose="020B0604020202020204" pitchFamily="34" charset="0"/>
              </a:rPr>
              <a:t>yin</a:t>
            </a: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 e con la parte superiore (il fusto) con l'energia del sole (</a:t>
            </a:r>
            <a:r>
              <a:rPr lang="it-IT" sz="2400" b="1" dirty="0" err="1">
                <a:solidFill>
                  <a:srgbClr val="000000"/>
                </a:solidFill>
                <a:latin typeface="Arial" panose="020B0604020202020204" pitchFamily="34" charset="0"/>
                <a:ea typeface="Arial" panose="020B0604020202020204" pitchFamily="34" charset="0"/>
                <a:cs typeface="Arial" panose="020B0604020202020204" pitchFamily="34" charset="0"/>
              </a:rPr>
              <a:t>yang</a:t>
            </a:r>
            <a:r>
              <a:rPr lang="it-IT"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it-IT" sz="2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532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A5BAB2E-ADB8-AA46-B0F6-414EB344E3D8}"/>
              </a:ext>
            </a:extLst>
          </p:cNvPr>
          <p:cNvSpPr/>
          <p:nvPr/>
        </p:nvSpPr>
        <p:spPr>
          <a:xfrm>
            <a:off x="84083" y="304801"/>
            <a:ext cx="6201102" cy="6304611"/>
          </a:xfrm>
          <a:prstGeom prst="rect">
            <a:avLst/>
          </a:prstGeom>
        </p:spPr>
        <p:txBody>
          <a:bodyPr wrap="square">
            <a:spAutoFit/>
          </a:bodyPr>
          <a:lstStyle/>
          <a:p>
            <a:pPr marL="181610" marR="173355"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3600" b="1" dirty="0">
                <a:solidFill>
                  <a:srgbClr val="000000"/>
                </a:solidFill>
                <a:latin typeface="Arial" panose="020B0604020202020204" pitchFamily="34" charset="0"/>
                <a:ea typeface="Arial" panose="020B0604020202020204" pitchFamily="34" charset="0"/>
                <a:cs typeface="Times New Roman" panose="02020603050405020304" pitchFamily="18" charset="0"/>
              </a:rPr>
              <a:t>Il mio Maestro </a:t>
            </a:r>
            <a:r>
              <a:rPr lang="it-IT" sz="3600" b="1" dirty="0">
                <a:solidFill>
                  <a:srgbClr val="FF0000"/>
                </a:solidFill>
                <a:latin typeface="Arial" panose="020B0604020202020204" pitchFamily="34" charset="0"/>
                <a:ea typeface="Arial" panose="020B0604020202020204" pitchFamily="34" charset="0"/>
                <a:cs typeface="Times New Roman" panose="02020603050405020304" pitchFamily="18" charset="0"/>
              </a:rPr>
              <a:t>ABBE </a:t>
            </a:r>
            <a:r>
              <a:rPr lang="it-IT" sz="3600"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Kenshiro</a:t>
            </a:r>
            <a:r>
              <a:rPr lang="it-IT" sz="3600" b="1" dirty="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it-IT" sz="3600" b="1" dirty="0" err="1">
                <a:solidFill>
                  <a:srgbClr val="000000"/>
                </a:solidFill>
                <a:latin typeface="Arial" panose="020B0604020202020204" pitchFamily="34" charset="0"/>
                <a:ea typeface="Arial" panose="020B0604020202020204" pitchFamily="34" charset="0"/>
                <a:cs typeface="Times New Roman" panose="02020603050405020304" pitchFamily="18" charset="0"/>
              </a:rPr>
              <a:t>Sensei</a:t>
            </a:r>
            <a:r>
              <a:rPr lang="it-IT" sz="3600" b="1" dirty="0">
                <a:solidFill>
                  <a:srgbClr val="000000"/>
                </a:solidFill>
                <a:latin typeface="Arial" panose="020B0604020202020204" pitchFamily="34" charset="0"/>
                <a:ea typeface="Arial" panose="020B0604020202020204" pitchFamily="34" charset="0"/>
                <a:cs typeface="Times New Roman" panose="02020603050405020304" pitchFamily="18" charset="0"/>
              </a:rPr>
              <a:t> spiegava che </a:t>
            </a:r>
            <a:r>
              <a:rPr lang="it-IT" sz="3600" b="1" dirty="0" err="1">
                <a:solidFill>
                  <a:srgbClr val="0070C0"/>
                </a:solidFill>
                <a:latin typeface="Arial" panose="020B0604020202020204" pitchFamily="34" charset="0"/>
                <a:ea typeface="Arial" panose="020B0604020202020204" pitchFamily="34" charset="0"/>
                <a:cs typeface="Times New Roman" panose="02020603050405020304" pitchFamily="18" charset="0"/>
              </a:rPr>
              <a:t>tanden</a:t>
            </a:r>
            <a:r>
              <a:rPr lang="it-IT" sz="3600" b="1" dirty="0">
                <a:solidFill>
                  <a:srgbClr val="0070C0"/>
                </a:solidFill>
                <a:latin typeface="Arial" panose="020B0604020202020204" pitchFamily="34" charset="0"/>
                <a:ea typeface="Arial" panose="020B0604020202020204" pitchFamily="34" charset="0"/>
                <a:cs typeface="Times New Roman" panose="02020603050405020304" pitchFamily="18" charset="0"/>
              </a:rPr>
              <a:t> l’</a:t>
            </a:r>
            <a:r>
              <a:rPr lang="it-IT" sz="3600" b="1" dirty="0" err="1">
                <a:solidFill>
                  <a:srgbClr val="0070C0"/>
                </a:solidFill>
                <a:latin typeface="Arial" panose="020B0604020202020204" pitchFamily="34" charset="0"/>
                <a:ea typeface="Arial" panose="020B0604020202020204" pitchFamily="34" charset="0"/>
                <a:cs typeface="Times New Roman" panose="02020603050405020304" pitchFamily="18" charset="0"/>
              </a:rPr>
              <a:t>hara</a:t>
            </a:r>
            <a:r>
              <a:rPr lang="it-IT" sz="3600" b="1" dirty="0">
                <a:solidFill>
                  <a:srgbClr val="0070C0"/>
                </a:solidFill>
                <a:latin typeface="Arial" panose="020B0604020202020204" pitchFamily="34" charset="0"/>
                <a:ea typeface="Arial" panose="020B0604020202020204" pitchFamily="34" charset="0"/>
                <a:cs typeface="Times New Roman" panose="02020603050405020304" pitchFamily="18" charset="0"/>
              </a:rPr>
              <a:t> </a:t>
            </a:r>
            <a:r>
              <a:rPr lang="it-IT" sz="3600" b="1" dirty="0">
                <a:solidFill>
                  <a:srgbClr val="000000"/>
                </a:solidFill>
                <a:latin typeface="Arial" panose="020B0604020202020204" pitchFamily="34" charset="0"/>
                <a:ea typeface="Arial" panose="020B0604020202020204" pitchFamily="34" charset="0"/>
                <a:cs typeface="Times New Roman" panose="02020603050405020304" pitchFamily="18" charset="0"/>
              </a:rPr>
              <a:t>è come il </a:t>
            </a:r>
            <a:r>
              <a:rPr lang="it-IT" sz="3600" b="1" dirty="0">
                <a:solidFill>
                  <a:srgbClr val="0070C0"/>
                </a:solidFill>
                <a:latin typeface="Arial" panose="020B0604020202020204" pitchFamily="34" charset="0"/>
                <a:ea typeface="Arial" panose="020B0604020202020204" pitchFamily="34" charset="0"/>
                <a:cs typeface="Times New Roman" panose="02020603050405020304" pitchFamily="18" charset="0"/>
              </a:rPr>
              <a:t>sole</a:t>
            </a:r>
            <a:r>
              <a:rPr lang="it-IT" sz="3600" b="1" dirty="0">
                <a:solidFill>
                  <a:srgbClr val="000000"/>
                </a:solidFill>
                <a:latin typeface="Arial" panose="020B0604020202020204" pitchFamily="34" charset="0"/>
                <a:ea typeface="Arial" panose="020B0604020202020204" pitchFamily="34" charset="0"/>
                <a:cs typeface="Times New Roman" panose="02020603050405020304" pitchFamily="18" charset="0"/>
              </a:rPr>
              <a:t> attorno al quale si muovano i pianeti che sono le </a:t>
            </a:r>
            <a:r>
              <a:rPr lang="it-IT" sz="3600" b="1" dirty="0">
                <a:solidFill>
                  <a:srgbClr val="0070C0"/>
                </a:solidFill>
                <a:latin typeface="Arial" panose="020B0604020202020204" pitchFamily="34" charset="0"/>
                <a:ea typeface="Arial" panose="020B0604020202020204" pitchFamily="34" charset="0"/>
                <a:cs typeface="Times New Roman" panose="02020603050405020304" pitchFamily="18" charset="0"/>
              </a:rPr>
              <a:t>braccia, la testa, le gambe</a:t>
            </a:r>
            <a:r>
              <a:rPr lang="it-IT" sz="3600" b="1" dirty="0">
                <a:solidFill>
                  <a:srgbClr val="000000"/>
                </a:solidFill>
                <a:latin typeface="Arial" panose="020B0604020202020204" pitchFamily="34" charset="0"/>
                <a:ea typeface="Arial" panose="020B0604020202020204" pitchFamily="34" charset="0"/>
                <a:cs typeface="Times New Roman" panose="02020603050405020304" pitchFamily="18" charset="0"/>
              </a:rPr>
              <a:t>, se il  </a:t>
            </a:r>
            <a:r>
              <a:rPr lang="it-IT" sz="3600" b="1" dirty="0" err="1">
                <a:solidFill>
                  <a:srgbClr val="0070C0"/>
                </a:solidFill>
                <a:latin typeface="Arial" panose="020B0604020202020204" pitchFamily="34" charset="0"/>
                <a:ea typeface="Arial" panose="020B0604020202020204" pitchFamily="34" charset="0"/>
                <a:cs typeface="Times New Roman" panose="02020603050405020304" pitchFamily="18" charset="0"/>
              </a:rPr>
              <a:t>tanden</a:t>
            </a:r>
            <a:r>
              <a:rPr lang="it-IT" sz="3600" b="1" dirty="0">
                <a:solidFill>
                  <a:srgbClr val="0070C0"/>
                </a:solidFill>
                <a:latin typeface="Arial" panose="020B0604020202020204" pitchFamily="34" charset="0"/>
                <a:ea typeface="Arial" panose="020B0604020202020204" pitchFamily="34" charset="0"/>
                <a:cs typeface="Times New Roman" panose="02020603050405020304" pitchFamily="18" charset="0"/>
              </a:rPr>
              <a:t> </a:t>
            </a:r>
            <a:r>
              <a:rPr lang="it-IT" sz="3600" b="1" dirty="0">
                <a:solidFill>
                  <a:srgbClr val="000000"/>
                </a:solidFill>
                <a:latin typeface="Arial" panose="020B0604020202020204" pitchFamily="34" charset="0"/>
                <a:ea typeface="Arial" panose="020B0604020202020204" pitchFamily="34" charset="0"/>
                <a:cs typeface="Times New Roman" panose="02020603050405020304" pitchFamily="18" charset="0"/>
              </a:rPr>
              <a:t>, non è abbastanza forte da poter controllare il movimento dei satelliti </a:t>
            </a:r>
            <a:r>
              <a:rPr lang="it-IT" sz="3600" b="1" dirty="0">
                <a:solidFill>
                  <a:srgbClr val="0070C0"/>
                </a:solidFill>
                <a:latin typeface="Arial" panose="020B0604020202020204" pitchFamily="34" charset="0"/>
                <a:ea typeface="Arial" panose="020B0604020202020204" pitchFamily="34" charset="0"/>
                <a:cs typeface="Times New Roman" panose="02020603050405020304" pitchFamily="18" charset="0"/>
              </a:rPr>
              <a:t>perdiamo la forza-energia </a:t>
            </a:r>
            <a:r>
              <a:rPr lang="it-IT" sz="3600" b="1" dirty="0">
                <a:solidFill>
                  <a:srgbClr val="000000"/>
                </a:solidFill>
                <a:latin typeface="Arial" panose="020B0604020202020204" pitchFamily="34" charset="0"/>
                <a:ea typeface="Arial" panose="020B0604020202020204" pitchFamily="34" charset="0"/>
                <a:cs typeface="Times New Roman" panose="02020603050405020304" pitchFamily="18" charset="0"/>
              </a:rPr>
              <a:t>e la </a:t>
            </a:r>
            <a:r>
              <a:rPr lang="it-IT" sz="3600" b="1" dirty="0">
                <a:solidFill>
                  <a:srgbClr val="0070C0"/>
                </a:solidFill>
                <a:latin typeface="Arial" panose="020B0604020202020204" pitchFamily="34" charset="0"/>
                <a:ea typeface="Arial" panose="020B0604020202020204" pitchFamily="34" charset="0"/>
                <a:cs typeface="Times New Roman" panose="02020603050405020304" pitchFamily="18" charset="0"/>
              </a:rPr>
              <a:t>coordinazione del corpo</a:t>
            </a:r>
            <a:r>
              <a:rPr lang="it-IT" sz="3600" b="1" dirty="0">
                <a:solidFill>
                  <a:srgbClr val="000000"/>
                </a:solidFill>
                <a:latin typeface="Arial" panose="020B0604020202020204" pitchFamily="34" charset="0"/>
                <a:ea typeface="Arial" panose="020B0604020202020204" pitchFamily="34" charset="0"/>
                <a:cs typeface="Times New Roman" panose="02020603050405020304" pitchFamily="18" charset="0"/>
              </a:rPr>
              <a:t>.</a:t>
            </a:r>
            <a:endParaRPr lang="it-IT"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Picture 1" descr="page1image1767104">
            <a:extLst>
              <a:ext uri="{FF2B5EF4-FFF2-40B4-BE49-F238E27FC236}">
                <a16:creationId xmlns:a16="http://schemas.microsoft.com/office/drawing/2014/main" id="{147F51A6-C4DF-9A4C-ACD7-25C445DEF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185" y="1298296"/>
            <a:ext cx="2774731" cy="374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3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B6EA787-9BE4-EA43-889E-B1ED40DF7166}"/>
              </a:ext>
            </a:extLst>
          </p:cNvPr>
          <p:cNvSpPr/>
          <p:nvPr/>
        </p:nvSpPr>
        <p:spPr>
          <a:xfrm>
            <a:off x="342900" y="948690"/>
            <a:ext cx="8481060" cy="4832092"/>
          </a:xfrm>
          <a:prstGeom prst="rect">
            <a:avLst/>
          </a:prstGeom>
        </p:spPr>
        <p:txBody>
          <a:bodyPr wrap="square">
            <a:spAutoFit/>
          </a:bodyPr>
          <a:lstStyle/>
          <a:p>
            <a:r>
              <a:rPr lang="it-IT" sz="2800" b="1" dirty="0">
                <a:latin typeface="Arial" panose="020B0604020202020204" pitchFamily="34" charset="0"/>
                <a:cs typeface="Arial" panose="020B0604020202020204" pitchFamily="34" charset="0"/>
              </a:rPr>
              <a:t>Parliamo dell’</a:t>
            </a:r>
            <a:r>
              <a:rPr lang="it-IT" sz="2800" b="1" i="1" dirty="0">
                <a:solidFill>
                  <a:srgbClr val="FF0000"/>
                </a:solidFill>
                <a:latin typeface="Arial" panose="020B0604020202020204" pitchFamily="34" charset="0"/>
                <a:cs typeface="Arial" panose="020B0604020202020204" pitchFamily="34" charset="0"/>
              </a:rPr>
              <a:t>adattabilità</a:t>
            </a:r>
            <a:r>
              <a:rPr lang="it-IT" sz="2800" b="1" dirty="0">
                <a:latin typeface="Arial" panose="020B0604020202020204" pitchFamily="34" charset="0"/>
                <a:cs typeface="Arial" panose="020B0604020202020204" pitchFamily="34" charset="0"/>
              </a:rPr>
              <a:t>  e parliamo di </a:t>
            </a:r>
            <a:r>
              <a:rPr lang="it-IT" sz="2800" b="1" dirty="0">
                <a:solidFill>
                  <a:srgbClr val="FF0000"/>
                </a:solidFill>
                <a:latin typeface="Arial" panose="020B0604020202020204" pitchFamily="34" charset="0"/>
                <a:cs typeface="Arial" panose="020B0604020202020204" pitchFamily="34" charset="0"/>
              </a:rPr>
              <a:t>Pierino</a:t>
            </a:r>
            <a:r>
              <a:rPr lang="it-IT" sz="2800" b="1" dirty="0">
                <a:latin typeface="Arial" panose="020B0604020202020204" pitchFamily="34" charset="0"/>
                <a:cs typeface="Arial" panose="020B0604020202020204" pitchFamily="34" charset="0"/>
              </a:rPr>
              <a:t>;</a:t>
            </a:r>
          </a:p>
          <a:p>
            <a:r>
              <a:rPr lang="it-IT" sz="2800" b="1" i="1" dirty="0">
                <a:latin typeface="Arial" panose="020B0604020202020204" pitchFamily="34" charset="0"/>
                <a:cs typeface="Arial" panose="020B0604020202020204" pitchFamily="34" charset="0"/>
              </a:rPr>
              <a:t>.</a:t>
            </a:r>
            <a:r>
              <a:rPr lang="it-IT" sz="2800" b="1" dirty="0">
                <a:latin typeface="Arial" panose="020B0604020202020204" pitchFamily="34" charset="0"/>
                <a:cs typeface="Arial" panose="020B0604020202020204" pitchFamily="34" charset="0"/>
              </a:rPr>
              <a:t> Prima di iniziare a parlare di tecnica, di storia, di lavoro vorrei tentare di chiarire il termine </a:t>
            </a:r>
            <a:r>
              <a:rPr lang="it-IT" sz="2800" b="1" i="1" dirty="0">
                <a:solidFill>
                  <a:srgbClr val="FF0000"/>
                </a:solidFill>
                <a:latin typeface="Arial" panose="020B0604020202020204" pitchFamily="34" charset="0"/>
                <a:cs typeface="Arial" panose="020B0604020202020204" pitchFamily="34" charset="0"/>
              </a:rPr>
              <a:t>“adattato”</a:t>
            </a:r>
            <a:r>
              <a:rPr lang="it-IT" sz="2800" b="1" dirty="0">
                <a:solidFill>
                  <a:srgbClr val="FF0000"/>
                </a:solidFill>
                <a:latin typeface="Arial" panose="020B0604020202020204" pitchFamily="34" charset="0"/>
                <a:cs typeface="Arial" panose="020B0604020202020204" pitchFamily="34" charset="0"/>
              </a:rPr>
              <a:t> </a:t>
            </a:r>
            <a:r>
              <a:rPr lang="it-IT" sz="2800" b="1" dirty="0">
                <a:latin typeface="Arial" panose="020B0604020202020204" pitchFamily="34" charset="0"/>
                <a:cs typeface="Arial" panose="020B0604020202020204" pitchFamily="34" charset="0"/>
              </a:rPr>
              <a:t>riferito alla pratica del Judo con i disabili mentali. </a:t>
            </a:r>
          </a:p>
          <a:p>
            <a:r>
              <a:rPr lang="it-IT" sz="2800" b="1" dirty="0">
                <a:latin typeface="Arial" panose="020B0604020202020204" pitchFamily="34" charset="0"/>
                <a:cs typeface="Arial" panose="020B0604020202020204" pitchFamily="34" charset="0"/>
              </a:rPr>
              <a:t>Non abbiamo creato delle regole o delle metodologie diverse, abbiamo invece cercato di portare il Judo in tutte le sue componenti ad </a:t>
            </a:r>
            <a:r>
              <a:rPr lang="it-IT" sz="2800" b="1" i="1" dirty="0">
                <a:latin typeface="Arial" panose="020B0604020202020204" pitchFamily="34" charset="0"/>
                <a:cs typeface="Arial" panose="020B0604020202020204" pitchFamily="34" charset="0"/>
              </a:rPr>
              <a:t>adattarsi</a:t>
            </a:r>
            <a:r>
              <a:rPr lang="it-IT" sz="2800" b="1" dirty="0">
                <a:latin typeface="Arial" panose="020B0604020202020204" pitchFamily="34" charset="0"/>
                <a:cs typeface="Arial" panose="020B0604020202020204" pitchFamily="34" charset="0"/>
              </a:rPr>
              <a:t> a ciascuno dei soggetti con cui ci trovavamo a praticare, cosa che andrebbe fatta sempre e comunque. </a:t>
            </a:r>
          </a:p>
        </p:txBody>
      </p:sp>
    </p:spTree>
    <p:extLst>
      <p:ext uri="{BB962C8B-B14F-4D97-AF65-F5344CB8AC3E}">
        <p14:creationId xmlns:p14="http://schemas.microsoft.com/office/powerpoint/2010/main" val="85148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AA890D5-17D2-9147-87E7-C60DFF729562}"/>
              </a:ext>
            </a:extLst>
          </p:cNvPr>
          <p:cNvSpPr/>
          <p:nvPr/>
        </p:nvSpPr>
        <p:spPr>
          <a:xfrm>
            <a:off x="0" y="79012"/>
            <a:ext cx="8961120" cy="6668620"/>
          </a:xfrm>
          <a:prstGeom prst="rect">
            <a:avLst/>
          </a:prstGeom>
        </p:spPr>
        <p:txBody>
          <a:bodyPr wrap="square">
            <a:spAutoFit/>
          </a:bodyPr>
          <a:lstStyle/>
          <a:p>
            <a:pPr marL="124460" indent="55880" algn="just">
              <a:lnSpc>
                <a:spcPct val="107000"/>
              </a:lnSpc>
              <a:spcAft>
                <a:spcPts val="800"/>
              </a:spcAft>
            </a:pPr>
            <a:r>
              <a:rPr lang="it-IT" sz="2800" b="1" dirty="0">
                <a:solidFill>
                  <a:srgbClr val="FF0000"/>
                </a:solidFill>
                <a:latin typeface="Arial" panose="020B0604020202020204" pitchFamily="34" charset="0"/>
                <a:ea typeface="Calibri" panose="020F0502020204030204" pitchFamily="34" charset="0"/>
                <a:cs typeface="Arial" panose="020B0604020202020204" pitchFamily="34" charset="0"/>
              </a:rPr>
              <a:t>PERCHE’ IL JUDO</a:t>
            </a:r>
            <a:endParaRPr lang="it-IT"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24460" indent="55880" algn="just">
              <a:lnSpc>
                <a:spcPct val="107000"/>
              </a:lnSpc>
              <a:spcAft>
                <a:spcPts val="800"/>
              </a:spcAft>
            </a:pPr>
            <a:r>
              <a:rPr lang="it-IT" sz="2400" b="1" dirty="0">
                <a:latin typeface="Arial" panose="020B0604020202020204" pitchFamily="34" charset="0"/>
                <a:ea typeface="Calibri" panose="020F0502020204030204" pitchFamily="34" charset="0"/>
                <a:cs typeface="Times New Roman" panose="02020603050405020304" pitchFamily="18" charset="0"/>
              </a:rPr>
              <a:t>Quando mi chiedono perché ritengo utile la pratica del judo, rispondo così: perché è l'arte </a:t>
            </a:r>
            <a:r>
              <a:rPr lang="it-IT"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dell'impiego </a:t>
            </a:r>
            <a:r>
              <a:rPr lang="it-IT" sz="24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controllato</a:t>
            </a:r>
            <a:r>
              <a:rPr lang="it-IT"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it-IT" sz="2400" b="1" dirty="0">
                <a:latin typeface="Arial" panose="020B0604020202020204" pitchFamily="34" charset="0"/>
                <a:ea typeface="Calibri" panose="020F0502020204030204" pitchFamily="34" charset="0"/>
                <a:cs typeface="Times New Roman" panose="02020603050405020304" pitchFamily="18" charset="0"/>
              </a:rPr>
              <a:t>delle proprie risorse. E se qualcuno mi chiede se il judo può essere utile anche ai disabili, rispondo che lo è doppiamente: perché il disabile dispone di minori risorse e quindi deve impiegarle meglio , e perché egli presenta generalmente una particolare disposizione a sfruttare </a:t>
            </a:r>
            <a:r>
              <a:rPr lang="it-IT" sz="24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(adattarsi)</a:t>
            </a:r>
            <a:r>
              <a:rPr lang="it-IT"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it-IT" sz="2400" b="1" dirty="0">
                <a:latin typeface="Arial" panose="020B0604020202020204" pitchFamily="34" charset="0"/>
                <a:ea typeface="Calibri" panose="020F0502020204030204" pitchFamily="34" charset="0"/>
                <a:cs typeface="Times New Roman" panose="02020603050405020304" pitchFamily="18" charset="0"/>
              </a:rPr>
              <a:t>ciò che ha. E parlo di qualsiasi tipo di disabile, anche di quelli più sfortunati, menomati nelle loro capacità mentali. Anche questi, forse soprattutto questi, mostrano per lo più uno straordinario impegno nell'imparare, nel fare, nell'evolvere, nel conquistare, nell'utilizzare tutto quello che la sorte ha loro lasciato. Basta dar loro gli strumenti adeguati. </a:t>
            </a:r>
            <a:r>
              <a:rPr lang="it-IT"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 il judo è appunto uno di tali strumenti. </a:t>
            </a:r>
          </a:p>
          <a:p>
            <a:pPr marL="124460" indent="55880" algn="just">
              <a:lnSpc>
                <a:spcPct val="107000"/>
              </a:lnSpc>
              <a:spcAft>
                <a:spcPts val="800"/>
              </a:spcAft>
            </a:pPr>
            <a:r>
              <a:rPr lang="it-IT"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OSEREI DURE UNO DEI PIU’ EFFICACI</a:t>
            </a:r>
            <a:endParaRPr lang="it-IT"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34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082F413-209A-9141-BFB2-218DE0A1B0F3}"/>
              </a:ext>
            </a:extLst>
          </p:cNvPr>
          <p:cNvSpPr/>
          <p:nvPr/>
        </p:nvSpPr>
        <p:spPr>
          <a:xfrm>
            <a:off x="445770" y="605790"/>
            <a:ext cx="8252460" cy="4679358"/>
          </a:xfrm>
          <a:prstGeom prst="rect">
            <a:avLst/>
          </a:prstGeom>
        </p:spPr>
        <p:txBody>
          <a:bodyPr wrap="square">
            <a:spAutoFit/>
          </a:bodyPr>
          <a:lstStyle/>
          <a:p>
            <a:pPr marL="124460" indent="55880" algn="just">
              <a:lnSpc>
                <a:spcPct val="107000"/>
              </a:lnSpc>
              <a:spcAft>
                <a:spcPts val="800"/>
              </a:spcAft>
            </a:pPr>
            <a:r>
              <a:rPr lang="it-IT" sz="2800" b="1" dirty="0">
                <a:latin typeface="Arial" panose="020B0604020202020204" pitchFamily="34" charset="0"/>
                <a:ea typeface="Calibri" panose="020F0502020204030204" pitchFamily="34" charset="0"/>
                <a:cs typeface="Times New Roman" panose="02020603050405020304" pitchFamily="18" charset="0"/>
              </a:rPr>
              <a:t>Direi però che la caratteristica più importante del judo è la sua qualità di disciplina morale. Secondo la definizione tradizionale il judo richiede </a:t>
            </a:r>
            <a:r>
              <a:rPr lang="it-IT" sz="28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"l'amicizia e la  mutua prosperità".</a:t>
            </a:r>
            <a:r>
              <a:rPr lang="it-IT"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it-IT" sz="2800" b="1" dirty="0">
                <a:latin typeface="Arial" panose="020B0604020202020204" pitchFamily="34" charset="0"/>
                <a:ea typeface="Calibri" panose="020F0502020204030204" pitchFamily="34" charset="0"/>
                <a:cs typeface="Times New Roman" panose="02020603050405020304" pitchFamily="18" charset="0"/>
              </a:rPr>
              <a:t>Per dirla in una sola parola, il judo è essenzialmente </a:t>
            </a:r>
            <a:r>
              <a:rPr lang="it-IT" sz="28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generosità</a:t>
            </a:r>
            <a:r>
              <a:rPr lang="it-IT" sz="2800" b="1" i="1" dirty="0">
                <a:latin typeface="Arial" panose="020B0604020202020204" pitchFamily="34" charset="0"/>
                <a:ea typeface="Calibri" panose="020F0502020204030204" pitchFamily="34" charset="0"/>
                <a:cs typeface="Times New Roman" panose="02020603050405020304" pitchFamily="18" charset="0"/>
              </a:rPr>
              <a:t>. </a:t>
            </a:r>
            <a:r>
              <a:rPr lang="it-IT" sz="2800" b="1" dirty="0">
                <a:latin typeface="Arial" panose="020B0604020202020204" pitchFamily="34" charset="0"/>
                <a:ea typeface="Calibri" panose="020F0502020204030204" pitchFamily="34" charset="0"/>
                <a:cs typeface="Times New Roman" panose="02020603050405020304" pitchFamily="18" charset="0"/>
              </a:rPr>
              <a:t>E' amicizia con i compagni, è solidarietà, è rispetto per l'altro, è capacità di dare, è altruismo. Sono doti che, forse anche inconsapevolmente, chi pratica judo costruisce dentro di sé. </a:t>
            </a:r>
            <a:endParaRPr lang="it-IT"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1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8FD3A63-BFFD-7544-8B12-2DEA794D6AD1}"/>
              </a:ext>
            </a:extLst>
          </p:cNvPr>
          <p:cNvSpPr/>
          <p:nvPr/>
        </p:nvSpPr>
        <p:spPr>
          <a:xfrm>
            <a:off x="400050" y="902970"/>
            <a:ext cx="8526780" cy="4524315"/>
          </a:xfrm>
          <a:prstGeom prst="rect">
            <a:avLst/>
          </a:prstGeom>
        </p:spPr>
        <p:txBody>
          <a:bodyPr wrap="square">
            <a:spAutoFit/>
          </a:bodyPr>
          <a:lstStyle/>
          <a:p>
            <a:r>
              <a:rPr lang="it-IT" sz="3200" dirty="0">
                <a:latin typeface="Arial" panose="020B0604020202020204" pitchFamily="34" charset="0"/>
                <a:cs typeface="Arial" panose="020B0604020202020204" pitchFamily="34" charset="0"/>
              </a:rPr>
              <a:t>Un mio grande amico col quale ho condiviso tante esperienze sui Disabili, Giorgio Sozzi,  diceva </a:t>
            </a:r>
          </a:p>
          <a:p>
            <a:r>
              <a:rPr lang="it-IT" sz="3200" b="1" dirty="0">
                <a:solidFill>
                  <a:srgbClr val="FF0000"/>
                </a:solidFill>
                <a:latin typeface="Arial" panose="020B0604020202020204" pitchFamily="34" charset="0"/>
                <a:cs typeface="Arial" panose="020B0604020202020204" pitchFamily="34" charset="0"/>
              </a:rPr>
              <a:t>“PER INSEGNARE IL LATINO A PIERINO BISOGNA CONOSCERE BENE IL LATINO MA BISOGNA CONOSCERE BENE ANCHE PIERINO” </a:t>
            </a:r>
          </a:p>
          <a:p>
            <a:r>
              <a:rPr lang="it-IT" sz="3200" dirty="0">
                <a:latin typeface="Arial" panose="020B0604020202020204" pitchFamily="34" charset="0"/>
                <a:cs typeface="Arial" panose="020B0604020202020204" pitchFamily="34" charset="0"/>
              </a:rPr>
              <a:t>cominciamo dal latino a Pierino arriviamo dopo.</a:t>
            </a:r>
          </a:p>
        </p:txBody>
      </p:sp>
    </p:spTree>
    <p:extLst>
      <p:ext uri="{BB962C8B-B14F-4D97-AF65-F5344CB8AC3E}">
        <p14:creationId xmlns:p14="http://schemas.microsoft.com/office/powerpoint/2010/main" val="374647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C3B7A88-E8BC-B64B-A15C-B1FAA361CC3A}"/>
              </a:ext>
            </a:extLst>
          </p:cNvPr>
          <p:cNvSpPr/>
          <p:nvPr/>
        </p:nvSpPr>
        <p:spPr>
          <a:xfrm>
            <a:off x="285750" y="170416"/>
            <a:ext cx="8618220" cy="5888792"/>
          </a:xfrm>
          <a:prstGeom prst="rect">
            <a:avLst/>
          </a:prstGeom>
        </p:spPr>
        <p:txBody>
          <a:bodyPr wrap="square">
            <a:spAutoFit/>
          </a:bodyPr>
          <a:lstStyle/>
          <a:p>
            <a:pPr marL="124460" indent="55880" algn="just">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Poi c'è l'altra  parola, fra quelle che ho usato all'inizio del nostro discorso, che merita una riflessione.</a:t>
            </a:r>
          </a:p>
          <a:p>
            <a:pPr marL="124460" indent="55880" algn="just">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Ho parlato dell'impiego </a:t>
            </a:r>
            <a:r>
              <a:rPr lang="it-IT" sz="2400" b="1" i="1" dirty="0">
                <a:solidFill>
                  <a:srgbClr val="FF0000"/>
                </a:solidFill>
                <a:latin typeface="Arial" panose="020B0604020202020204" pitchFamily="34" charset="0"/>
                <a:ea typeface="Calibri" panose="020F0502020204030204" pitchFamily="34" charset="0"/>
                <a:cs typeface="Arial" panose="020B0604020202020204" pitchFamily="34" charset="0"/>
              </a:rPr>
              <a:t>controllato</a:t>
            </a:r>
            <a:r>
              <a:rPr lang="it-IT" sz="2400" b="1" dirty="0">
                <a:latin typeface="Arial" panose="020B0604020202020204" pitchFamily="34" charset="0"/>
                <a:ea typeface="Calibri" panose="020F0502020204030204" pitchFamily="34" charset="0"/>
                <a:cs typeface="Arial" panose="020B0604020202020204" pitchFamily="34" charset="0"/>
              </a:rPr>
              <a:t> delle proprie risorse. </a:t>
            </a:r>
          </a:p>
          <a:p>
            <a:pPr marL="124460" indent="55880" algn="just">
              <a:lnSpc>
                <a:spcPct val="107000"/>
              </a:lnSpc>
              <a:spcAft>
                <a:spcPts val="800"/>
              </a:spcAft>
            </a:pPr>
            <a:r>
              <a:rPr lang="it-IT" sz="2400" b="1" dirty="0">
                <a:latin typeface="Arial" panose="020B0604020202020204" pitchFamily="34" charset="0"/>
                <a:ea typeface="Calibri" panose="020F0502020204030204" pitchFamily="34" charset="0"/>
                <a:cs typeface="Arial" panose="020B0604020202020204" pitchFamily="34" charset="0"/>
              </a:rPr>
              <a:t>Il controllo è la base e l'impalcatura del judo.  Poco a poco l'attitudine al controllo di sé e delle proprie azioni nasce e si consolida, inevitabilmente, in chi pratica quest'arte. Perché il controllo è l'origine dell'efficacia, del progresso, della tutela della propria e altrui integrità, del piacere di essere se stessi. E così il buon judoka impara sempre più a controllare le proprie azioni e i propri pensieri , e pertanto progredisce sulla strada della consapevolezza, della responsabilità e della civiltà. </a:t>
            </a:r>
          </a:p>
          <a:p>
            <a:pPr marL="124460" indent="55880" algn="just">
              <a:lnSpc>
                <a:spcPct val="107000"/>
              </a:lnSpc>
              <a:spcAft>
                <a:spcPts val="800"/>
              </a:spcAft>
            </a:pPr>
            <a:r>
              <a:rPr lang="it-IT" sz="20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Imparare col corpo ciò che la mente fatica a comprendere.</a:t>
            </a:r>
          </a:p>
          <a:p>
            <a:pPr marL="124460" indent="55880" algn="just">
              <a:lnSpc>
                <a:spcPct val="107000"/>
              </a:lnSpc>
              <a:spcAft>
                <a:spcPts val="800"/>
              </a:spcAft>
            </a:pPr>
            <a:r>
              <a:rPr lang="it-IT" sz="20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REI NO KOKORO </a:t>
            </a:r>
            <a:r>
              <a:rPr lang="it-IT" sz="2000" b="1" i="1" dirty="0">
                <a:latin typeface="Arial" panose="020B0604020202020204" pitchFamily="34" charset="0"/>
                <a:ea typeface="Calibri" panose="020F0502020204030204" pitchFamily="34" charset="0"/>
                <a:cs typeface="Times New Roman" panose="02020603050405020304" pitchFamily="18" charset="0"/>
              </a:rPr>
              <a:t>(spirito del rispetto)</a:t>
            </a:r>
            <a:endParaRPr lang="it-IT"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346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D7B6A7C-A54A-BA40-A42E-EFC86D03E563}"/>
              </a:ext>
            </a:extLst>
          </p:cNvPr>
          <p:cNvSpPr/>
          <p:nvPr/>
        </p:nvSpPr>
        <p:spPr>
          <a:xfrm>
            <a:off x="205740" y="697230"/>
            <a:ext cx="8835390" cy="4832092"/>
          </a:xfrm>
          <a:prstGeom prst="rect">
            <a:avLst/>
          </a:prstGeom>
        </p:spPr>
        <p:txBody>
          <a:bodyPr wrap="square">
            <a:spAutoFit/>
          </a:bodyPr>
          <a:lstStyle/>
          <a:p>
            <a:pPr marL="124460" indent="55880" algn="just"/>
            <a:r>
              <a:rPr lang="it-IT" sz="2800" b="1" dirty="0">
                <a:latin typeface="Arial" panose="020B0604020202020204" pitchFamily="34" charset="0"/>
                <a:ea typeface="Times New Roman" panose="02020603050405020304" pitchFamily="18" charset="0"/>
              </a:rPr>
              <a:t>Il maestro </a:t>
            </a:r>
            <a:r>
              <a:rPr lang="it-IT" sz="2800" b="1" i="1" dirty="0">
                <a:latin typeface="Arial" panose="020B0604020202020204" pitchFamily="34" charset="0"/>
                <a:ea typeface="Times New Roman" panose="02020603050405020304" pitchFamily="18" charset="0"/>
              </a:rPr>
              <a:t>Cesare </a:t>
            </a:r>
            <a:r>
              <a:rPr lang="it-IT" sz="2800" b="1" i="1" dirty="0" err="1">
                <a:latin typeface="Arial" panose="020B0604020202020204" pitchFamily="34" charset="0"/>
                <a:ea typeface="Times New Roman" panose="02020603050405020304" pitchFamily="18" charset="0"/>
              </a:rPr>
              <a:t>Barioli</a:t>
            </a:r>
            <a:r>
              <a:rPr lang="it-IT" sz="2800" b="1" i="1" dirty="0">
                <a:latin typeface="Arial" panose="020B0604020202020204" pitchFamily="34" charset="0"/>
                <a:ea typeface="Times New Roman" panose="02020603050405020304" pitchFamily="18" charset="0"/>
              </a:rPr>
              <a:t> </a:t>
            </a:r>
            <a:r>
              <a:rPr lang="it-IT" sz="2800" b="1" dirty="0">
                <a:latin typeface="Arial" panose="020B0604020202020204" pitchFamily="34" charset="0"/>
                <a:ea typeface="Times New Roman" panose="02020603050405020304" pitchFamily="18" charset="0"/>
              </a:rPr>
              <a:t>(pioniere a Milano dell'attività a favore dei disabili e riferimento del Judo in Italia) l'ha definita </a:t>
            </a:r>
          </a:p>
          <a:p>
            <a:pPr marL="124460" indent="55880" algn="just"/>
            <a:endParaRPr lang="it-IT" sz="2800" b="1" dirty="0">
              <a:latin typeface="Arial" panose="020B0604020202020204" pitchFamily="34" charset="0"/>
              <a:ea typeface="Times New Roman" panose="02020603050405020304" pitchFamily="18" charset="0"/>
            </a:endParaRPr>
          </a:p>
          <a:p>
            <a:pPr marL="124460" indent="55880" algn="ctr"/>
            <a:r>
              <a:rPr lang="it-IT" sz="2400" b="1" i="1" u="sng" dirty="0">
                <a:solidFill>
                  <a:srgbClr val="FF0000"/>
                </a:solidFill>
                <a:latin typeface="Arial" panose="020B0604020202020204" pitchFamily="34" charset="0"/>
                <a:ea typeface="Times New Roman" panose="02020603050405020304" pitchFamily="18" charset="0"/>
              </a:rPr>
              <a:t>un'avventura</a:t>
            </a:r>
            <a:r>
              <a:rPr lang="it-IT" sz="2400" b="1" i="1" u="sng" dirty="0">
                <a:latin typeface="Arial" panose="020B0604020202020204" pitchFamily="34" charset="0"/>
                <a:ea typeface="Times New Roman" panose="02020603050405020304" pitchFamily="18" charset="0"/>
              </a:rPr>
              <a:t> </a:t>
            </a:r>
            <a:r>
              <a:rPr lang="it-IT" sz="2400" b="1" i="1" u="sng" dirty="0">
                <a:solidFill>
                  <a:srgbClr val="FF0000"/>
                </a:solidFill>
                <a:latin typeface="Arial" panose="020B0604020202020204" pitchFamily="34" charset="0"/>
                <a:ea typeface="Times New Roman" panose="02020603050405020304" pitchFamily="18" charset="0"/>
              </a:rPr>
              <a:t>meravigliosa per conoscere se stessi</a:t>
            </a:r>
            <a:r>
              <a:rPr lang="it-IT" sz="2800" b="1" dirty="0">
                <a:latin typeface="Arial" panose="020B0604020202020204" pitchFamily="34" charset="0"/>
                <a:ea typeface="Times New Roman" panose="02020603050405020304" pitchFamily="18" charset="0"/>
              </a:rPr>
              <a:t> </a:t>
            </a:r>
          </a:p>
          <a:p>
            <a:pPr marL="124460" indent="55880" algn="just"/>
            <a:endParaRPr lang="it-IT" sz="2800" b="1" dirty="0">
              <a:latin typeface="Arial" panose="020B0604020202020204" pitchFamily="34" charset="0"/>
              <a:ea typeface="Times New Roman" panose="02020603050405020304" pitchFamily="18" charset="0"/>
            </a:endParaRPr>
          </a:p>
          <a:p>
            <a:pPr marL="124460" indent="55880" algn="just"/>
            <a:r>
              <a:rPr lang="it-IT" sz="2800" b="1" dirty="0">
                <a:latin typeface="Arial" panose="020B0604020202020204" pitchFamily="34" charset="0"/>
                <a:ea typeface="Times New Roman" panose="02020603050405020304" pitchFamily="18" charset="0"/>
              </a:rPr>
              <a:t>Se ne diceva attratto e allo stesso tempo spaventato. Di colpo gli era apparso evidente che noi, i Down e gli infermi mentali apparteniamo alla stessa matrice, solo che noi controlliamo certi meccanismi e loro no. </a:t>
            </a:r>
            <a:endParaRPr lang="it-IT"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483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13D807D-FEF3-7243-8B3B-2EB076B9E4AB}"/>
              </a:ext>
            </a:extLst>
          </p:cNvPr>
          <p:cNvSpPr/>
          <p:nvPr/>
        </p:nvSpPr>
        <p:spPr>
          <a:xfrm>
            <a:off x="240030" y="3579602"/>
            <a:ext cx="8577399" cy="2594365"/>
          </a:xfrm>
          <a:prstGeom prst="rect">
            <a:avLst/>
          </a:prstGeom>
        </p:spPr>
        <p:txBody>
          <a:bodyPr wrap="square">
            <a:spAutoFit/>
          </a:bodyPr>
          <a:lstStyle/>
          <a:p>
            <a:pPr>
              <a:lnSpc>
                <a:spcPct val="115000"/>
              </a:lnSpc>
              <a:spcAft>
                <a:spcPts val="1000"/>
              </a:spcAft>
            </a:pPr>
            <a:r>
              <a:rPr lang="it-IT" sz="2400" b="1" i="1" dirty="0">
                <a:solidFill>
                  <a:srgbClr val="C00000"/>
                </a:solidFill>
                <a:latin typeface="Arial" panose="020B0604020202020204" pitchFamily="34" charset="0"/>
                <a:ea typeface="Calibri" panose="020F0502020204030204" pitchFamily="34" charset="0"/>
                <a:cs typeface="Arial" panose="020B0604020202020204" pitchFamily="34" charset="0"/>
              </a:rPr>
              <a:t>“Non importa chi sia l'Altro, e non ha importanza quante e quali siano le sue risorse. Ciò che conta è far sì che le possa sfruttare, tutte e nel modo migliore. Non cercare di trasformare gli allievi in individui simili a noi, ma cercare di far sì che possano essere pienamente se stessi.”</a:t>
            </a:r>
            <a:endParaRPr lang="it-IT" sz="2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124460" indent="55880" algn="just">
              <a:lnSpc>
                <a:spcPct val="107000"/>
              </a:lnSpc>
              <a:spcAft>
                <a:spcPts val="800"/>
              </a:spcAft>
            </a:pPr>
            <a:r>
              <a:rPr lang="it-IT" sz="1600" dirty="0">
                <a:latin typeface="Arial" panose="020B0604020202020204" pitchFamily="34" charset="0"/>
                <a:ea typeface="Calibri" panose="020F0502020204030204" pitchFamily="34" charset="0"/>
                <a:cs typeface="Times New Roman" panose="02020603050405020304" pitchFamily="18" charset="0"/>
              </a:rPr>
              <a:t> </a:t>
            </a:r>
            <a:r>
              <a:rPr lang="it-IT" sz="1600" b="1" dirty="0">
                <a:latin typeface="Arial" panose="020B0604020202020204" pitchFamily="34" charset="0"/>
                <a:ea typeface="Calibri" panose="020F0502020204030204" pitchFamily="34" charset="0"/>
                <a:cs typeface="Times New Roman" panose="02020603050405020304" pitchFamily="18" charset="0"/>
              </a:rPr>
              <a:t>( CLAUDE COMBE Professore di JUDO).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id="{5A9287FD-70DE-5340-9E18-7338F694CB12}"/>
              </a:ext>
            </a:extLst>
          </p:cNvPr>
          <p:cNvSpPr/>
          <p:nvPr/>
        </p:nvSpPr>
        <p:spPr>
          <a:xfrm>
            <a:off x="240030" y="422910"/>
            <a:ext cx="8663940" cy="2374240"/>
          </a:xfrm>
          <a:prstGeom prst="rect">
            <a:avLst/>
          </a:prstGeom>
        </p:spPr>
        <p:txBody>
          <a:bodyPr wrap="square">
            <a:spAutoFit/>
          </a:bodyPr>
          <a:lstStyle/>
          <a:p>
            <a:pPr marL="124460" indent="55880" algn="just">
              <a:lnSpc>
                <a:spcPct val="107000"/>
              </a:lnSpc>
              <a:spcAft>
                <a:spcPts val="800"/>
              </a:spcAft>
            </a:pPr>
            <a:r>
              <a:rPr lang="it-IT" sz="2800" b="1" dirty="0">
                <a:latin typeface="Arial" panose="020B0604020202020204" pitchFamily="34" charset="0"/>
                <a:ea typeface="Calibri" panose="020F0502020204030204" pitchFamily="34" charset="0"/>
                <a:cs typeface="Times New Roman" panose="02020603050405020304" pitchFamily="18" charset="0"/>
              </a:rPr>
              <a:t>Voglio terminare con due frasi per me molto significative, la prima di colui che mi ha fatto scoprire il </a:t>
            </a:r>
            <a:r>
              <a:rPr lang="it-IT" sz="28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JUDO ADATTATO</a:t>
            </a:r>
            <a:r>
              <a:rPr lang="it-IT"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it-IT" sz="2800" b="1" dirty="0">
                <a:latin typeface="Arial" panose="020B0604020202020204" pitchFamily="34" charset="0"/>
                <a:ea typeface="Calibri" panose="020F0502020204030204" pitchFamily="34" charset="0"/>
                <a:cs typeface="Times New Roman" panose="02020603050405020304" pitchFamily="18" charset="0"/>
              </a:rPr>
              <a:t>la seconda di un amico che con i suoi </a:t>
            </a:r>
            <a:r>
              <a:rPr lang="it-IT" sz="28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SAPERI</a:t>
            </a:r>
            <a:r>
              <a:rPr lang="it-IT" sz="2800" b="1" dirty="0">
                <a:latin typeface="Arial" panose="020B0604020202020204" pitchFamily="34" charset="0"/>
                <a:ea typeface="Calibri" panose="020F0502020204030204" pitchFamily="34" charset="0"/>
                <a:cs typeface="Times New Roman" panose="02020603050405020304" pitchFamily="18" charset="0"/>
              </a:rPr>
              <a:t> ha contribuito moltissimo a far crescere le nostre conoscenze.</a:t>
            </a:r>
            <a:endParaRPr lang="it-IT"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478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983F09E-25B5-8544-BB6C-649238601126}"/>
              </a:ext>
            </a:extLst>
          </p:cNvPr>
          <p:cNvSpPr/>
          <p:nvPr/>
        </p:nvSpPr>
        <p:spPr>
          <a:xfrm>
            <a:off x="365760" y="377190"/>
            <a:ext cx="8366760" cy="3327578"/>
          </a:xfrm>
          <a:prstGeom prst="rect">
            <a:avLst/>
          </a:prstGeom>
        </p:spPr>
        <p:txBody>
          <a:bodyPr wrap="square">
            <a:spAutoFit/>
          </a:bodyPr>
          <a:lstStyle/>
          <a:p>
            <a:pPr>
              <a:lnSpc>
                <a:spcPct val="107000"/>
              </a:lnSpc>
              <a:spcAft>
                <a:spcPts val="800"/>
              </a:spcAft>
            </a:pPr>
            <a:r>
              <a:rPr lang="it-IT" sz="24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it-IT" sz="2400" b="1" i="1" dirty="0">
                <a:solidFill>
                  <a:srgbClr val="FF0000"/>
                </a:solidFill>
                <a:latin typeface="Arial" panose="020B0604020202020204" pitchFamily="34" charset="0"/>
                <a:ea typeface="Calibri" panose="020F0502020204030204" pitchFamily="34" charset="0"/>
                <a:cs typeface="Arial" panose="020B0604020202020204" pitchFamily="34" charset="0"/>
              </a:rPr>
              <a:t>Credo che l'uomo potrebbe essere libero anche subito, se lo volesse. Ma non vuole, perché la libertà richiede uno sforzo enorme e quasi nessuno vuole farlo. Nessuno, o quasi nessuno, vuole rendersi indipendente da ciò che altri hanno decretato giusto e necessario. Nessuno, o quasi nessuno, vuole decidere per conto proprio ciò che si deve o non si deve fare"</a:t>
            </a:r>
            <a:r>
              <a:rPr lang="it-IT"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it-IT" sz="24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(MARCELLO BERNARDI, </a:t>
            </a:r>
            <a:r>
              <a:rPr lang="it-IT" sz="2000" b="1" i="1" dirty="0">
                <a:latin typeface="Arial" panose="020B0604020202020204" pitchFamily="34" charset="0"/>
                <a:ea typeface="Calibri" panose="020F0502020204030204" pitchFamily="34" charset="0"/>
                <a:cs typeface="Arial" panose="020B0604020202020204" pitchFamily="34" charset="0"/>
              </a:rPr>
              <a:t>Educazione e libertà</a:t>
            </a:r>
            <a:r>
              <a:rPr lang="it-IT" sz="2000" b="1" dirty="0">
                <a:latin typeface="Arial" panose="020B0604020202020204" pitchFamily="34" charset="0"/>
                <a:ea typeface="Calibri" panose="020F0502020204030204" pitchFamily="34" charset="0"/>
                <a:cs typeface="Arial" panose="020B0604020202020204" pitchFamily="34" charset="0"/>
              </a:rPr>
              <a:t>, De Vecchi Ed.)</a:t>
            </a:r>
          </a:p>
        </p:txBody>
      </p:sp>
      <p:sp>
        <p:nvSpPr>
          <p:cNvPr id="3" name="Rettangolo 2">
            <a:extLst>
              <a:ext uri="{FF2B5EF4-FFF2-40B4-BE49-F238E27FC236}">
                <a16:creationId xmlns:a16="http://schemas.microsoft.com/office/drawing/2014/main" id="{6C7096AA-EC5F-9F48-A684-7874FE6D32A9}"/>
              </a:ext>
            </a:extLst>
          </p:cNvPr>
          <p:cNvSpPr/>
          <p:nvPr/>
        </p:nvSpPr>
        <p:spPr>
          <a:xfrm>
            <a:off x="514350" y="4366260"/>
            <a:ext cx="8218170" cy="2283702"/>
          </a:xfrm>
          <a:prstGeom prst="rect">
            <a:avLst/>
          </a:prstGeom>
        </p:spPr>
        <p:txBody>
          <a:bodyPr wrap="square">
            <a:spAutoFit/>
          </a:bodyPr>
          <a:lstStyle/>
          <a:p>
            <a:pPr marL="457200">
              <a:lnSpc>
                <a:spcPct val="115000"/>
              </a:lnSpc>
              <a:spcAft>
                <a:spcPts val="1000"/>
              </a:spcAft>
            </a:pPr>
            <a:r>
              <a:rPr lang="it-IT" dirty="0">
                <a:latin typeface="Arial" panose="020B0604020202020204" pitchFamily="34" charset="0"/>
                <a:ea typeface="Calibri" panose="020F0502020204030204" pitchFamily="34" charset="0"/>
                <a:cs typeface="Times New Roman" panose="02020603050405020304" pitchFamily="18" charset="0"/>
              </a:rPr>
              <a:t>					</a:t>
            </a:r>
            <a:r>
              <a:rPr lang="it-IT" b="1" dirty="0">
                <a:latin typeface="Arial" panose="020B0604020202020204" pitchFamily="34" charset="0"/>
                <a:ea typeface="Calibri" panose="020F0502020204030204" pitchFamily="34" charset="0"/>
                <a:cs typeface="Times New Roman" panose="02020603050405020304" pitchFamily="18" charset="0"/>
              </a:rPr>
              <a:t>Pino </a:t>
            </a:r>
            <a:r>
              <a:rPr lang="it-IT" b="1" dirty="0" err="1">
                <a:latin typeface="Arial" panose="020B0604020202020204" pitchFamily="34" charset="0"/>
                <a:ea typeface="Calibri" panose="020F0502020204030204" pitchFamily="34" charset="0"/>
                <a:cs typeface="Times New Roman" panose="02020603050405020304" pitchFamily="18" charset="0"/>
              </a:rPr>
              <a:t>Tesini</a:t>
            </a:r>
            <a:r>
              <a:rPr lang="it-IT" b="1" dirty="0">
                <a:latin typeface="Arial" panose="020B0604020202020204" pitchFamily="34" charset="0"/>
                <a:ea typeface="Calibri" panose="020F0502020204030204" pitchFamily="34" charset="0"/>
                <a:cs typeface="Times New Roman" panose="02020603050405020304" pitchFamily="18" charset="0"/>
              </a:rPr>
              <a:t>	</a:t>
            </a:r>
            <a:endParaRPr lang="it-IT" sz="1400"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it-IT" b="1" dirty="0">
                <a:latin typeface="Arial" panose="020B0604020202020204" pitchFamily="34" charset="0"/>
                <a:ea typeface="Calibri" panose="020F0502020204030204" pitchFamily="34" charset="0"/>
                <a:cs typeface="Times New Roman" panose="02020603050405020304" pitchFamily="18" charset="0"/>
              </a:rPr>
              <a:t>                                                     Han-</a:t>
            </a:r>
            <a:r>
              <a:rPr lang="it-IT" b="1" dirty="0" err="1">
                <a:latin typeface="Arial" panose="020B0604020202020204" pitchFamily="34" charset="0"/>
                <a:ea typeface="Calibri" panose="020F0502020204030204" pitchFamily="34" charset="0"/>
                <a:cs typeface="Times New Roman" panose="02020603050405020304" pitchFamily="18" charset="0"/>
              </a:rPr>
              <a:t>shi</a:t>
            </a:r>
            <a:r>
              <a:rPr lang="it-IT" b="1" dirty="0">
                <a:latin typeface="Arial" panose="020B0604020202020204" pitchFamily="34" charset="0"/>
                <a:ea typeface="Calibri" panose="020F0502020204030204" pitchFamily="34" charset="0"/>
                <a:cs typeface="Times New Roman" panose="02020603050405020304" pitchFamily="18" charset="0"/>
              </a:rPr>
              <a:t> SEKAI BUTOKUKAI</a:t>
            </a:r>
          </a:p>
          <a:p>
            <a:pPr marL="457200">
              <a:lnSpc>
                <a:spcPct val="115000"/>
              </a:lnSpc>
              <a:spcAft>
                <a:spcPts val="1000"/>
              </a:spcAft>
            </a:pPr>
            <a:endParaRPr lang="it-IT" dirty="0">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it-IT" sz="2400"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Grazie per l’attenzione</a:t>
            </a:r>
          </a:p>
          <a:p>
            <a:pPr marL="457200">
              <a:lnSpc>
                <a:spcPct val="115000"/>
              </a:lnSpc>
              <a:spcAft>
                <a:spcPts val="1000"/>
              </a:spcAft>
            </a:pPr>
            <a:r>
              <a:rPr lang="it-IT" dirty="0">
                <a:latin typeface="Arial" panose="020B0604020202020204" pitchFamily="34" charset="0"/>
                <a:ea typeface="Calibri" panose="020F0502020204030204" pitchFamily="34" charset="0"/>
                <a:cs typeface="Times New Roman" panose="02020603050405020304" pitchFamily="18" charset="0"/>
              </a:rPr>
              <a:t>	 </a:t>
            </a:r>
            <a:endParaRPr lang="it-IT" dirty="0"/>
          </a:p>
        </p:txBody>
      </p:sp>
    </p:spTree>
    <p:extLst>
      <p:ext uri="{BB962C8B-B14F-4D97-AF65-F5344CB8AC3E}">
        <p14:creationId xmlns:p14="http://schemas.microsoft.com/office/powerpoint/2010/main" val="265737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A2CD69A5-50BA-CE40-B638-C9BF5ABDBABF}"/>
              </a:ext>
            </a:extLst>
          </p:cNvPr>
          <p:cNvSpPr/>
          <p:nvPr/>
        </p:nvSpPr>
        <p:spPr>
          <a:xfrm>
            <a:off x="1651000" y="584201"/>
            <a:ext cx="5295899" cy="1185196"/>
          </a:xfrm>
          <a:prstGeom prst="rect">
            <a:avLst/>
          </a:prstGeom>
        </p:spPr>
        <p:txBody>
          <a:bodyPr wrap="square">
            <a:spAutoFit/>
          </a:bodyPr>
          <a:lstStyle/>
          <a:p>
            <a:pPr marR="173355" algn="ctr">
              <a:lnSpc>
                <a:spcPct val="115000"/>
              </a:lnSpc>
              <a:spcAft>
                <a:spcPts val="800"/>
              </a:spcAft>
            </a:pPr>
            <a:r>
              <a:rPr lang="it-IT" sz="6600" b="1" dirty="0">
                <a:solidFill>
                  <a:srgbClr val="FF0000"/>
                </a:solidFill>
                <a:latin typeface="Arial" panose="020B0604020202020204" pitchFamily="34" charset="0"/>
                <a:ea typeface="Arial" panose="020B0604020202020204" pitchFamily="34" charset="0"/>
                <a:cs typeface="Times New Roman" panose="02020603050405020304" pitchFamily="18" charset="0"/>
              </a:rPr>
              <a:t>JUDO</a:t>
            </a:r>
            <a:endParaRPr lang="it-IT" sz="6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809F8938-D45B-B946-AEF6-04268590F6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51001" y="2097404"/>
            <a:ext cx="5385752" cy="3388995"/>
          </a:xfrm>
          <a:prstGeom prst="rect">
            <a:avLst/>
          </a:prstGeom>
          <a:solidFill>
            <a:srgbClr val="FFFFFF"/>
          </a:solidFill>
        </p:spPr>
      </p:pic>
    </p:spTree>
    <p:extLst>
      <p:ext uri="{BB962C8B-B14F-4D97-AF65-F5344CB8AC3E}">
        <p14:creationId xmlns:p14="http://schemas.microsoft.com/office/powerpoint/2010/main" val="353635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5304204-C9FC-D146-A3B7-122011B43C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54500" y="558801"/>
            <a:ext cx="2057400" cy="1930399"/>
          </a:xfrm>
          <a:prstGeom prst="rect">
            <a:avLst/>
          </a:prstGeom>
          <a:solidFill>
            <a:srgbClr val="FFFFFF"/>
          </a:solidFill>
        </p:spPr>
      </p:pic>
      <p:sp>
        <p:nvSpPr>
          <p:cNvPr id="3" name="Rettangolo 2">
            <a:extLst>
              <a:ext uri="{FF2B5EF4-FFF2-40B4-BE49-F238E27FC236}">
                <a16:creationId xmlns:a16="http://schemas.microsoft.com/office/drawing/2014/main" id="{C0CFFBDA-CF69-5549-AA46-DD81E4B8C5CF}"/>
              </a:ext>
            </a:extLst>
          </p:cNvPr>
          <p:cNvSpPr/>
          <p:nvPr/>
        </p:nvSpPr>
        <p:spPr>
          <a:xfrm>
            <a:off x="1078787" y="862280"/>
            <a:ext cx="2116476" cy="1323439"/>
          </a:xfrm>
          <a:prstGeom prst="rect">
            <a:avLst/>
          </a:prstGeom>
        </p:spPr>
        <p:txBody>
          <a:bodyPr wrap="square">
            <a:spAutoFit/>
          </a:bodyPr>
          <a:lstStyle/>
          <a:p>
            <a:r>
              <a:rPr lang="it-IT" sz="8000" b="1" dirty="0">
                <a:solidFill>
                  <a:srgbClr val="FF0000"/>
                </a:solidFill>
                <a:latin typeface="Arial" panose="020B0604020202020204" pitchFamily="34" charset="0"/>
                <a:ea typeface="Arial" panose="020B0604020202020204" pitchFamily="34" charset="0"/>
              </a:rPr>
              <a:t>DO</a:t>
            </a:r>
            <a:r>
              <a:rPr lang="it-IT" dirty="0">
                <a:effectLst/>
              </a:rPr>
              <a:t> </a:t>
            </a:r>
            <a:endParaRPr lang="it-IT" dirty="0"/>
          </a:p>
        </p:txBody>
      </p:sp>
      <p:sp>
        <p:nvSpPr>
          <p:cNvPr id="4" name="Rettangolo 3">
            <a:extLst>
              <a:ext uri="{FF2B5EF4-FFF2-40B4-BE49-F238E27FC236}">
                <a16:creationId xmlns:a16="http://schemas.microsoft.com/office/drawing/2014/main" id="{2B97CB50-823C-BF45-944F-85F103CAB7EB}"/>
              </a:ext>
            </a:extLst>
          </p:cNvPr>
          <p:cNvSpPr/>
          <p:nvPr/>
        </p:nvSpPr>
        <p:spPr>
          <a:xfrm>
            <a:off x="462337" y="2804846"/>
            <a:ext cx="5774075" cy="3702582"/>
          </a:xfrm>
          <a:prstGeom prst="rect">
            <a:avLst/>
          </a:prstGeom>
        </p:spPr>
        <p:txBody>
          <a:bodyPr wrap="square">
            <a:spAutoFit/>
          </a:bodyPr>
          <a:lstStyle/>
          <a:p>
            <a:pPr marL="181610" marR="173355" algn="just">
              <a:lnSpc>
                <a:spcPct val="107000"/>
              </a:lnSpc>
              <a:spcAft>
                <a:spcPts val="800"/>
              </a:spcAft>
            </a:pPr>
            <a:r>
              <a:rPr lang="it-IT" sz="4000"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it-IT" sz="4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it-IT" sz="4400" b="1" dirty="0">
                <a:solidFill>
                  <a:schemeClr val="accent1"/>
                </a:solidFill>
                <a:latin typeface="Arial" panose="020B0604020202020204" pitchFamily="34" charset="0"/>
                <a:ea typeface="Arial" panose="020B0604020202020204" pitchFamily="34" charset="0"/>
                <a:cs typeface="Arial" panose="020B0604020202020204" pitchFamily="34" charset="0"/>
              </a:rPr>
              <a:t>Via </a:t>
            </a:r>
            <a:endParaRPr lang="it-IT" sz="4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181610"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400" b="1" dirty="0">
                <a:solidFill>
                  <a:schemeClr val="accent1"/>
                </a:solidFill>
                <a:latin typeface="Arial" panose="020B0604020202020204" pitchFamily="34" charset="0"/>
                <a:ea typeface="Arial" panose="020B0604020202020204" pitchFamily="34" charset="0"/>
                <a:cs typeface="Arial" panose="020B0604020202020204" pitchFamily="34" charset="0"/>
              </a:rPr>
              <a:t>  - Percorso</a:t>
            </a:r>
            <a:endParaRPr lang="it-IT" sz="4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181610"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400" b="1" dirty="0">
                <a:solidFill>
                  <a:schemeClr val="accent1"/>
                </a:solidFill>
                <a:latin typeface="Arial" panose="020B0604020202020204" pitchFamily="34" charset="0"/>
                <a:ea typeface="Arial" panose="020B0604020202020204" pitchFamily="34" charset="0"/>
                <a:cs typeface="Arial" panose="020B0604020202020204" pitchFamily="34" charset="0"/>
              </a:rPr>
              <a:t>  - Avanzamento</a:t>
            </a:r>
            <a:endParaRPr lang="it-IT" sz="4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R="173355" lvl="0">
              <a:lnSpc>
                <a:spcPct val="80000"/>
              </a:lnSpc>
              <a:spcBef>
                <a:spcPts val="635"/>
              </a:spcBef>
              <a:spcAft>
                <a:spcPts val="0"/>
              </a:spcAft>
              <a:buSzPts val="4400"/>
              <a:tabLst>
                <a:tab pos="448945" algn="l"/>
                <a:tab pos="829310"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400" b="1" dirty="0">
                <a:solidFill>
                  <a:schemeClr val="accent1"/>
                </a:solidFill>
                <a:latin typeface="Arial" panose="020B0604020202020204" pitchFamily="34" charset="0"/>
                <a:ea typeface="Arial" panose="020B0604020202020204" pitchFamily="34" charset="0"/>
                <a:cs typeface="Arial" panose="020B0604020202020204" pitchFamily="34" charset="0"/>
              </a:rPr>
              <a:t>   - Progresso</a:t>
            </a:r>
            <a:endParaRPr lang="it-IT" sz="44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400" b="1" dirty="0">
                <a:solidFill>
                  <a:schemeClr val="accent1"/>
                </a:solidFill>
                <a:latin typeface="Arial" panose="020B0604020202020204" pitchFamily="34" charset="0"/>
                <a:ea typeface="Arial" panose="020B0604020202020204" pitchFamily="34" charset="0"/>
                <a:cs typeface="Arial" panose="020B0604020202020204" pitchFamily="34" charset="0"/>
              </a:rPr>
              <a:t>   - Insegnamento</a:t>
            </a:r>
            <a:endParaRPr lang="it-IT" sz="4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D4AC5F5-64FD-EA46-A1CB-46F9CBC30D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32400" y="355601"/>
            <a:ext cx="2667000" cy="2832099"/>
          </a:xfrm>
          <a:prstGeom prst="rect">
            <a:avLst/>
          </a:prstGeom>
          <a:solidFill>
            <a:srgbClr val="FFFFFF"/>
          </a:solidFill>
        </p:spPr>
      </p:pic>
      <p:sp>
        <p:nvSpPr>
          <p:cNvPr id="3" name="Rettangolo 2">
            <a:extLst>
              <a:ext uri="{FF2B5EF4-FFF2-40B4-BE49-F238E27FC236}">
                <a16:creationId xmlns:a16="http://schemas.microsoft.com/office/drawing/2014/main" id="{798CEFAA-C02E-EF45-9559-B53CBD45418E}"/>
              </a:ext>
            </a:extLst>
          </p:cNvPr>
          <p:cNvSpPr/>
          <p:nvPr/>
        </p:nvSpPr>
        <p:spPr>
          <a:xfrm>
            <a:off x="1993900" y="1435100"/>
            <a:ext cx="1752600" cy="1323439"/>
          </a:xfrm>
          <a:prstGeom prst="rect">
            <a:avLst/>
          </a:prstGeom>
        </p:spPr>
        <p:txBody>
          <a:bodyPr wrap="square">
            <a:spAutoFit/>
          </a:bodyPr>
          <a:lstStyle/>
          <a:p>
            <a:r>
              <a:rPr lang="it-IT" sz="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it-IT" sz="8000" b="1" dirty="0">
                <a:solidFill>
                  <a:srgbClr val="FF0000"/>
                </a:solidFill>
                <a:latin typeface="Arial" panose="020B0604020202020204" pitchFamily="34" charset="0"/>
                <a:ea typeface="Arial" panose="020B0604020202020204" pitchFamily="34" charset="0"/>
                <a:cs typeface="Times New Roman" panose="02020603050405020304" pitchFamily="18" charset="0"/>
              </a:rPr>
              <a:t>JU</a:t>
            </a:r>
            <a:endParaRPr lang="it-IT" sz="8000" b="1" dirty="0">
              <a:solidFill>
                <a:srgbClr val="FF0000"/>
              </a:solidFill>
            </a:endParaRPr>
          </a:p>
        </p:txBody>
      </p:sp>
      <p:sp>
        <p:nvSpPr>
          <p:cNvPr id="4" name="Rettangolo 3">
            <a:extLst>
              <a:ext uri="{FF2B5EF4-FFF2-40B4-BE49-F238E27FC236}">
                <a16:creationId xmlns:a16="http://schemas.microsoft.com/office/drawing/2014/main" id="{6FFF225C-AC19-3C41-92CA-22458D0AB6FA}"/>
              </a:ext>
            </a:extLst>
          </p:cNvPr>
          <p:cNvSpPr/>
          <p:nvPr/>
        </p:nvSpPr>
        <p:spPr>
          <a:xfrm>
            <a:off x="390418" y="3632200"/>
            <a:ext cx="8383712" cy="2608599"/>
          </a:xfrm>
          <a:prstGeom prst="rect">
            <a:avLst/>
          </a:prstGeom>
        </p:spPr>
        <p:txBody>
          <a:bodyPr wrap="square">
            <a:spAutoFit/>
          </a:bodyPr>
          <a:lstStyle/>
          <a:p>
            <a:pPr marL="181610" marR="173355" algn="just">
              <a:lnSpc>
                <a:spcPct val="107000"/>
              </a:lnSpc>
              <a:spcAft>
                <a:spcPts val="800"/>
              </a:spcAft>
            </a:pPr>
            <a:r>
              <a:rPr lang="it-IT" sz="4400" b="1" dirty="0">
                <a:solidFill>
                  <a:srgbClr val="0070C0"/>
                </a:solidFill>
                <a:latin typeface="Arial" panose="020B0604020202020204" pitchFamily="34" charset="0"/>
                <a:ea typeface="Arial" panose="020B0604020202020204" pitchFamily="34" charset="0"/>
                <a:cs typeface="Times New Roman" panose="02020603050405020304" pitchFamily="18" charset="0"/>
              </a:rPr>
              <a:t>- Cedevolezza            </a:t>
            </a:r>
            <a:endParaRPr lang="it-IT" sz="4400" b="1"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pPr marL="181610" marR="173355" algn="just">
              <a:lnSpc>
                <a:spcPct val="107000"/>
              </a:lnSpc>
              <a:spcAft>
                <a:spcPts val="800"/>
              </a:spcAft>
            </a:pPr>
            <a:r>
              <a:rPr lang="it-IT" sz="4400" b="1" dirty="0">
                <a:solidFill>
                  <a:srgbClr val="0070C0"/>
                </a:solidFill>
                <a:latin typeface="Arial" panose="020B0604020202020204" pitchFamily="34" charset="0"/>
                <a:ea typeface="Arial" panose="020B0604020202020204" pitchFamily="34" charset="0"/>
                <a:cs typeface="Arial" panose="020B0604020202020204" pitchFamily="34" charset="0"/>
              </a:rPr>
              <a:t>- Morbidezza   </a:t>
            </a:r>
          </a:p>
          <a:p>
            <a:pPr marL="181610" marR="173355" algn="just">
              <a:lnSpc>
                <a:spcPct val="107000"/>
              </a:lnSpc>
              <a:spcAft>
                <a:spcPts val="800"/>
              </a:spcAft>
            </a:pPr>
            <a:endParaRPr lang="it-IT" sz="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81610"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400" b="1" dirty="0">
                <a:solidFill>
                  <a:srgbClr val="0070C0"/>
                </a:solidFill>
                <a:latin typeface="Arial" panose="020B0604020202020204" pitchFamily="34" charset="0"/>
                <a:ea typeface="Arial" panose="020B0604020202020204" pitchFamily="34" charset="0"/>
                <a:cs typeface="Times New Roman" panose="02020603050405020304" pitchFamily="18" charset="0"/>
              </a:rPr>
              <a:t>- Flessibilità</a:t>
            </a:r>
            <a:endParaRPr lang="it-IT" sz="4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a:extLst>
              <a:ext uri="{FF2B5EF4-FFF2-40B4-BE49-F238E27FC236}">
                <a16:creationId xmlns:a16="http://schemas.microsoft.com/office/drawing/2014/main" id="{E2DE65D6-ABFC-9D46-9529-F3B9D5192639}"/>
              </a:ext>
            </a:extLst>
          </p:cNvPr>
          <p:cNvSpPr/>
          <p:nvPr/>
        </p:nvSpPr>
        <p:spPr>
          <a:xfrm>
            <a:off x="4724400" y="3632200"/>
            <a:ext cx="3175000" cy="769441"/>
          </a:xfrm>
          <a:prstGeom prst="rect">
            <a:avLst/>
          </a:prstGeom>
        </p:spPr>
        <p:txBody>
          <a:bodyPr wrap="square">
            <a:spAutoFit/>
          </a:bodyPr>
          <a:lstStyle/>
          <a:p>
            <a:r>
              <a:rPr lang="it-IT" sz="4000" b="1" dirty="0">
                <a:solidFill>
                  <a:srgbClr val="0070C0"/>
                </a:solidFill>
                <a:latin typeface="Arial" panose="020B0604020202020204" pitchFamily="34" charset="0"/>
                <a:ea typeface="Arial" panose="020B0604020202020204" pitchFamily="34" charset="0"/>
                <a:cs typeface="Times New Roman" panose="02020603050405020304" pitchFamily="18" charset="0"/>
              </a:rPr>
              <a:t>- </a:t>
            </a:r>
            <a:r>
              <a:rPr lang="it-IT" sz="4400" b="1" dirty="0">
                <a:solidFill>
                  <a:srgbClr val="0070C0"/>
                </a:solidFill>
                <a:latin typeface="Arial" panose="020B0604020202020204" pitchFamily="34" charset="0"/>
                <a:ea typeface="Arial" panose="020B0604020202020204" pitchFamily="34" charset="0"/>
                <a:cs typeface="Times New Roman" panose="02020603050405020304" pitchFamily="18" charset="0"/>
              </a:rPr>
              <a:t>Dolcezza</a:t>
            </a:r>
            <a:endParaRPr lang="it-IT" sz="4400" b="1" dirty="0">
              <a:solidFill>
                <a:srgbClr val="0070C0"/>
              </a:solidFill>
            </a:endParaRPr>
          </a:p>
        </p:txBody>
      </p:sp>
      <p:sp>
        <p:nvSpPr>
          <p:cNvPr id="6" name="Rettangolo 5">
            <a:extLst>
              <a:ext uri="{FF2B5EF4-FFF2-40B4-BE49-F238E27FC236}">
                <a16:creationId xmlns:a16="http://schemas.microsoft.com/office/drawing/2014/main" id="{096A6774-3090-CB4D-9F54-28BA67076C1A}"/>
              </a:ext>
            </a:extLst>
          </p:cNvPr>
          <p:cNvSpPr/>
          <p:nvPr/>
        </p:nvSpPr>
        <p:spPr>
          <a:xfrm>
            <a:off x="4724400" y="4450834"/>
            <a:ext cx="3607942" cy="769441"/>
          </a:xfrm>
          <a:prstGeom prst="rect">
            <a:avLst/>
          </a:prstGeom>
        </p:spPr>
        <p:txBody>
          <a:bodyPr wrap="square">
            <a:spAutoFit/>
          </a:bodyPr>
          <a:lstStyle/>
          <a:p>
            <a:r>
              <a:rPr lang="it-IT" sz="4400" b="1" dirty="0">
                <a:solidFill>
                  <a:srgbClr val="0070C0"/>
                </a:solidFill>
                <a:latin typeface="Arial" panose="020B0604020202020204" pitchFamily="34" charset="0"/>
                <a:ea typeface="Arial" panose="020B0604020202020204" pitchFamily="34" charset="0"/>
                <a:cs typeface="Times New Roman" panose="02020603050405020304" pitchFamily="18" charset="0"/>
              </a:rPr>
              <a:t>- Debolezza</a:t>
            </a:r>
            <a:endParaRPr lang="it-IT" sz="4400" b="1" dirty="0">
              <a:solidFill>
                <a:srgbClr val="0070C0"/>
              </a:solidFill>
            </a:endParaRPr>
          </a:p>
        </p:txBody>
      </p:sp>
    </p:spTree>
    <p:extLst>
      <p:ext uri="{BB962C8B-B14F-4D97-AF65-F5344CB8AC3E}">
        <p14:creationId xmlns:p14="http://schemas.microsoft.com/office/powerpoint/2010/main" val="143970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7EC9519-1715-6A40-869A-105976332E92}"/>
              </a:ext>
            </a:extLst>
          </p:cNvPr>
          <p:cNvSpPr/>
          <p:nvPr/>
        </p:nvSpPr>
        <p:spPr>
          <a:xfrm>
            <a:off x="1054100" y="292100"/>
            <a:ext cx="7035800" cy="584775"/>
          </a:xfrm>
          <a:prstGeom prst="rect">
            <a:avLst/>
          </a:prstGeom>
        </p:spPr>
        <p:txBody>
          <a:bodyPr wrap="square">
            <a:spAutoFit/>
          </a:bodyPr>
          <a:lstStyle/>
          <a:p>
            <a:pPr marL="36195" marR="36195" algn="ctr">
              <a:lnSpc>
                <a:spcPct val="80000"/>
              </a:lnSpc>
              <a:spcBef>
                <a:spcPts val="635"/>
              </a:spcBef>
              <a:spcAft>
                <a:spcPts val="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 pos="448945" algn="l"/>
                <a:tab pos="897890" algn="l"/>
                <a:tab pos="1347470" algn="l"/>
                <a:tab pos="1797050" algn="l"/>
                <a:tab pos="2245995" algn="l"/>
                <a:tab pos="2272665" algn="ctr"/>
                <a:tab pos="2695575" algn="l"/>
                <a:tab pos="3144520" algn="l"/>
                <a:tab pos="3594100" algn="l"/>
                <a:tab pos="4043045" algn="l"/>
                <a:tab pos="4363720" algn="r"/>
                <a:tab pos="4492625" algn="l"/>
              </a:tabLst>
            </a:pPr>
            <a:r>
              <a:rPr lang="it-IT" sz="4000" b="1" kern="50" dirty="0">
                <a:solidFill>
                  <a:srgbClr val="FF0000"/>
                </a:solidFill>
                <a:latin typeface="Arial" panose="020B0604020202020204" pitchFamily="34" charset="0"/>
                <a:ea typeface="Arial" panose="020B0604020202020204" pitchFamily="34" charset="0"/>
                <a:cs typeface="Times New Roman" panose="02020603050405020304" pitchFamily="18" charset="0"/>
              </a:rPr>
              <a:t>Componenti     DO</a:t>
            </a:r>
            <a:endParaRPr lang="it-IT" sz="4000" kern="50" dirty="0">
              <a:solidFill>
                <a:srgbClr val="FF0000"/>
              </a:solidFill>
              <a:latin typeface="MS Gothic" panose="020B0609070205080204" pitchFamily="49" charset="-128"/>
              <a:ea typeface="MS Gothic" panose="020B0609070205080204" pitchFamily="49" charset="-128"/>
              <a:cs typeface="Times New Roman" panose="02020603050405020304" pitchFamily="18" charset="0"/>
            </a:endParaRPr>
          </a:p>
        </p:txBody>
      </p:sp>
      <p:pic>
        <p:nvPicPr>
          <p:cNvPr id="10" name="Immagine 9">
            <a:extLst>
              <a:ext uri="{FF2B5EF4-FFF2-40B4-BE49-F238E27FC236}">
                <a16:creationId xmlns:a16="http://schemas.microsoft.com/office/drawing/2014/main" id="{80192C7A-1E16-2E49-BFB9-E051780257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1257301"/>
            <a:ext cx="876299" cy="1435099"/>
          </a:xfrm>
          <a:prstGeom prst="rect">
            <a:avLst/>
          </a:prstGeom>
          <a:solidFill>
            <a:srgbClr val="FFFFFF"/>
          </a:solidFill>
        </p:spPr>
      </p:pic>
      <p:pic>
        <p:nvPicPr>
          <p:cNvPr id="11" name="Immagine 10">
            <a:extLst>
              <a:ext uri="{FF2B5EF4-FFF2-40B4-BE49-F238E27FC236}">
                <a16:creationId xmlns:a16="http://schemas.microsoft.com/office/drawing/2014/main" id="{E08665D8-AE56-CD49-A5F8-5AC6E917280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 y="3072826"/>
            <a:ext cx="1257300" cy="1604675"/>
          </a:xfrm>
          <a:prstGeom prst="rect">
            <a:avLst/>
          </a:prstGeom>
          <a:solidFill>
            <a:srgbClr val="FFFFFF"/>
          </a:solidFill>
        </p:spPr>
      </p:pic>
      <p:pic>
        <p:nvPicPr>
          <p:cNvPr id="12" name="Immagine 11">
            <a:extLst>
              <a:ext uri="{FF2B5EF4-FFF2-40B4-BE49-F238E27FC236}">
                <a16:creationId xmlns:a16="http://schemas.microsoft.com/office/drawing/2014/main" id="{73135E3C-B432-BA46-AB98-5C1B3F48E1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100" y="5359400"/>
            <a:ext cx="1524001" cy="952500"/>
          </a:xfrm>
          <a:prstGeom prst="rect">
            <a:avLst/>
          </a:prstGeom>
          <a:solidFill>
            <a:srgbClr val="FFFFFF"/>
          </a:solidFill>
        </p:spPr>
      </p:pic>
      <p:sp>
        <p:nvSpPr>
          <p:cNvPr id="7" name="Rettangolo 6">
            <a:extLst>
              <a:ext uri="{FF2B5EF4-FFF2-40B4-BE49-F238E27FC236}">
                <a16:creationId xmlns:a16="http://schemas.microsoft.com/office/drawing/2014/main" id="{5B66A774-21F3-A749-9C89-948A5DB47901}"/>
              </a:ext>
            </a:extLst>
          </p:cNvPr>
          <p:cNvSpPr/>
          <p:nvPr/>
        </p:nvSpPr>
        <p:spPr>
          <a:xfrm>
            <a:off x="2743200" y="1790700"/>
            <a:ext cx="5829299" cy="707886"/>
          </a:xfrm>
          <a:prstGeom prst="rect">
            <a:avLst/>
          </a:prstGeom>
        </p:spPr>
        <p:txBody>
          <a:bodyPr wrap="square">
            <a:spAutoFit/>
          </a:bodyPr>
          <a:lstStyle/>
          <a:p>
            <a:r>
              <a:rPr lang="it-IT" sz="4000" b="1" dirty="0">
                <a:solidFill>
                  <a:srgbClr val="0070C0"/>
                </a:solidFill>
                <a:latin typeface="Arial" panose="020B0604020202020204" pitchFamily="34" charset="0"/>
                <a:ea typeface="Arial" panose="020B0604020202020204" pitchFamily="34" charset="0"/>
              </a:rPr>
              <a:t>Inizio -(Movimento)</a:t>
            </a:r>
            <a:r>
              <a:rPr lang="it-IT" sz="4000" b="1" dirty="0">
                <a:solidFill>
                  <a:srgbClr val="0070C0"/>
                </a:solidFill>
                <a:effectLst/>
              </a:rPr>
              <a:t> </a:t>
            </a:r>
            <a:endParaRPr lang="it-IT" sz="4000" b="1" dirty="0">
              <a:solidFill>
                <a:srgbClr val="0070C0"/>
              </a:solidFill>
            </a:endParaRPr>
          </a:p>
        </p:txBody>
      </p:sp>
      <p:sp>
        <p:nvSpPr>
          <p:cNvPr id="8" name="Rettangolo 7">
            <a:extLst>
              <a:ext uri="{FF2B5EF4-FFF2-40B4-BE49-F238E27FC236}">
                <a16:creationId xmlns:a16="http://schemas.microsoft.com/office/drawing/2014/main" id="{1FC3BC54-A494-0048-83D5-569C00890081}"/>
              </a:ext>
            </a:extLst>
          </p:cNvPr>
          <p:cNvSpPr/>
          <p:nvPr/>
        </p:nvSpPr>
        <p:spPr>
          <a:xfrm>
            <a:off x="2222499" y="3412411"/>
            <a:ext cx="6350000" cy="1265090"/>
          </a:xfrm>
          <a:prstGeom prst="rect">
            <a:avLst/>
          </a:prstGeom>
        </p:spPr>
        <p:txBody>
          <a:bodyPr wrap="square">
            <a:spAutoFit/>
          </a:bodyPr>
          <a:lstStyle/>
          <a:p>
            <a:pPr marL="181610"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it-IT" sz="4000" b="1" dirty="0">
                <a:solidFill>
                  <a:srgbClr val="0070C0"/>
                </a:solidFill>
                <a:latin typeface="Arial" panose="020B0604020202020204" pitchFamily="34" charset="0"/>
                <a:ea typeface="Arial" panose="020B0604020202020204" pitchFamily="34" charset="0"/>
                <a:cs typeface="Times New Roman" panose="02020603050405020304" pitchFamily="18" charset="0"/>
              </a:rPr>
              <a:t>Se stesso </a:t>
            </a:r>
          </a:p>
          <a:p>
            <a:pPr marL="181610"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000" dirty="0">
                <a:solidFill>
                  <a:srgbClr val="0070C0"/>
                </a:solidFill>
                <a:latin typeface="Arial" panose="020B0604020202020204" pitchFamily="34" charset="0"/>
                <a:ea typeface="Arial" panose="020B0604020202020204" pitchFamily="34" charset="0"/>
                <a:cs typeface="Times New Roman" panose="02020603050405020304" pitchFamily="18" charset="0"/>
              </a:rPr>
              <a:t>(L'Io nel suo complesso)</a:t>
            </a:r>
            <a:endParaRPr lang="it-IT" sz="4000" dirty="0">
              <a:solidFill>
                <a:srgbClr val="0070C0"/>
              </a:solidFill>
            </a:endParaRPr>
          </a:p>
        </p:txBody>
      </p:sp>
      <p:sp>
        <p:nvSpPr>
          <p:cNvPr id="9" name="Rettangolo 8">
            <a:extLst>
              <a:ext uri="{FF2B5EF4-FFF2-40B4-BE49-F238E27FC236}">
                <a16:creationId xmlns:a16="http://schemas.microsoft.com/office/drawing/2014/main" id="{520B06E6-6F7B-F348-8579-8FFA8F011DA9}"/>
              </a:ext>
            </a:extLst>
          </p:cNvPr>
          <p:cNvSpPr/>
          <p:nvPr/>
        </p:nvSpPr>
        <p:spPr>
          <a:xfrm>
            <a:off x="2844800" y="5257800"/>
            <a:ext cx="5245100" cy="707886"/>
          </a:xfrm>
          <a:prstGeom prst="rect">
            <a:avLst/>
          </a:prstGeom>
        </p:spPr>
        <p:txBody>
          <a:bodyPr wrap="square">
            <a:spAutoFit/>
          </a:bodyPr>
          <a:lstStyle/>
          <a:p>
            <a:r>
              <a:rPr lang="it-IT" sz="4000" b="1" dirty="0">
                <a:solidFill>
                  <a:srgbClr val="0070C0"/>
                </a:solidFill>
                <a:latin typeface="Arial" panose="020B0604020202020204" pitchFamily="34" charset="0"/>
                <a:ea typeface="Arial" panose="020B0604020202020204" pitchFamily="34" charset="0"/>
              </a:rPr>
              <a:t>Generale - Maestro</a:t>
            </a:r>
            <a:r>
              <a:rPr lang="it-IT" sz="4000" dirty="0">
                <a:solidFill>
                  <a:srgbClr val="0070C0"/>
                </a:solidFill>
                <a:latin typeface="Arial" panose="020B0604020202020204" pitchFamily="34" charset="0"/>
                <a:ea typeface="Arial" panose="020B0604020202020204" pitchFamily="34" charset="0"/>
              </a:rPr>
              <a:t> </a:t>
            </a:r>
            <a:endParaRPr lang="it-IT" sz="4000" dirty="0">
              <a:solidFill>
                <a:srgbClr val="0070C0"/>
              </a:solidFill>
            </a:endParaRPr>
          </a:p>
        </p:txBody>
      </p:sp>
    </p:spTree>
    <p:extLst>
      <p:ext uri="{BB962C8B-B14F-4D97-AF65-F5344CB8AC3E}">
        <p14:creationId xmlns:p14="http://schemas.microsoft.com/office/powerpoint/2010/main" val="426863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FB68316-304A-734B-926A-BB441C9F60B4}"/>
              </a:ext>
            </a:extLst>
          </p:cNvPr>
          <p:cNvSpPr/>
          <p:nvPr/>
        </p:nvSpPr>
        <p:spPr>
          <a:xfrm>
            <a:off x="472611" y="503435"/>
            <a:ext cx="8209052" cy="5966762"/>
          </a:xfrm>
          <a:prstGeom prst="rect">
            <a:avLst/>
          </a:prstGeom>
        </p:spPr>
        <p:txBody>
          <a:bodyPr wrap="square">
            <a:spAutoFit/>
          </a:bodyPr>
          <a:lstStyle/>
          <a:p>
            <a:pPr marL="181610" marR="173355"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3200" b="1" dirty="0">
                <a:solidFill>
                  <a:srgbClr val="000000"/>
                </a:solidFill>
                <a:latin typeface="Arial" panose="020B0604020202020204" pitchFamily="34" charset="0"/>
                <a:ea typeface="Arial" panose="020B0604020202020204" pitchFamily="34" charset="0"/>
                <a:cs typeface="Arial" panose="020B0604020202020204" pitchFamily="34" charset="0"/>
              </a:rPr>
              <a:t>La </a:t>
            </a:r>
            <a:r>
              <a:rPr lang="it-IT" sz="3200" b="1" dirty="0">
                <a:solidFill>
                  <a:srgbClr val="FF0000"/>
                </a:solidFill>
                <a:latin typeface="Arial" panose="020B0604020202020204" pitchFamily="34" charset="0"/>
                <a:ea typeface="Arial" panose="020B0604020202020204" pitchFamily="34" charset="0"/>
                <a:cs typeface="Arial" panose="020B0604020202020204" pitchFamily="34" charset="0"/>
              </a:rPr>
              <a:t>via</a:t>
            </a:r>
            <a:r>
              <a:rPr lang="it-IT" sz="3200" b="1" dirty="0">
                <a:solidFill>
                  <a:srgbClr val="000000"/>
                </a:solidFill>
                <a:latin typeface="Arial" panose="020B0604020202020204" pitchFamily="34" charset="0"/>
                <a:ea typeface="Arial" panose="020B0604020202020204" pitchFamily="34" charset="0"/>
                <a:cs typeface="Arial" panose="020B0604020202020204" pitchFamily="34" charset="0"/>
              </a:rPr>
              <a:t>, il percorso che ognuno sceglie consapevolmente di seguire alla luce di una guida, che, oltre che un Maestro materiale,  ritengo possa intendersi come un </a:t>
            </a:r>
            <a:r>
              <a:rPr lang="it-IT" sz="3200" b="1" dirty="0">
                <a:solidFill>
                  <a:srgbClr val="FF0000"/>
                </a:solidFill>
                <a:latin typeface="Arial" panose="020B0604020202020204" pitchFamily="34" charset="0"/>
                <a:ea typeface="Arial" panose="020B0604020202020204" pitchFamily="34" charset="0"/>
                <a:cs typeface="Arial" panose="020B0604020202020204" pitchFamily="34" charset="0"/>
              </a:rPr>
              <a:t>insegnamento</a:t>
            </a:r>
            <a:r>
              <a:rPr lang="it-IT" sz="3200" b="1" dirty="0">
                <a:solidFill>
                  <a:srgbClr val="000000"/>
                </a:solidFill>
                <a:latin typeface="Arial" panose="020B0604020202020204" pitchFamily="34" charset="0"/>
                <a:ea typeface="Arial" panose="020B0604020202020204" pitchFamily="34" charset="0"/>
                <a:cs typeface="Arial" panose="020B0604020202020204" pitchFamily="34" charset="0"/>
              </a:rPr>
              <a:t> e/o come una </a:t>
            </a:r>
            <a:r>
              <a:rPr lang="it-IT" sz="3200" b="1" dirty="0">
                <a:solidFill>
                  <a:srgbClr val="FF0000"/>
                </a:solidFill>
                <a:latin typeface="Arial" panose="020B0604020202020204" pitchFamily="34" charset="0"/>
                <a:ea typeface="Arial" panose="020B0604020202020204" pitchFamily="34" charset="0"/>
                <a:cs typeface="Arial" panose="020B0604020202020204" pitchFamily="34" charset="0"/>
              </a:rPr>
              <a:t>testimonianza.</a:t>
            </a:r>
            <a:endParaRPr lang="it-IT" sz="3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81610" marR="173355"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3200" b="1" dirty="0">
                <a:solidFill>
                  <a:srgbClr val="000000"/>
                </a:solidFill>
                <a:latin typeface="Arial" panose="020B0604020202020204" pitchFamily="34" charset="0"/>
                <a:ea typeface="Arial" panose="020B0604020202020204" pitchFamily="34" charset="0"/>
                <a:cs typeface="Arial" panose="020B0604020202020204" pitchFamily="34" charset="0"/>
              </a:rPr>
              <a:t>A questo proposito ritengo che il termine </a:t>
            </a:r>
            <a:r>
              <a:rPr lang="it-IT" sz="3200" b="1" dirty="0">
                <a:solidFill>
                  <a:srgbClr val="FF0000"/>
                </a:solidFill>
                <a:latin typeface="Arial" panose="020B0604020202020204" pitchFamily="34" charset="0"/>
                <a:ea typeface="Arial" panose="020B0604020202020204" pitchFamily="34" charset="0"/>
                <a:cs typeface="Arial" panose="020B0604020202020204" pitchFamily="34" charset="0"/>
              </a:rPr>
              <a:t>Maestro</a:t>
            </a:r>
            <a:r>
              <a:rPr lang="it-IT" sz="3200" b="1" dirty="0">
                <a:solidFill>
                  <a:srgbClr val="000000"/>
                </a:solidFill>
                <a:latin typeface="Arial" panose="020B0604020202020204" pitchFamily="34" charset="0"/>
                <a:ea typeface="Arial" panose="020B0604020202020204" pitchFamily="34" charset="0"/>
                <a:cs typeface="Arial" panose="020B0604020202020204" pitchFamily="34" charset="0"/>
              </a:rPr>
              <a:t> oggi sia a volte abusato intendendo dare a questo termine il significato di </a:t>
            </a:r>
            <a:r>
              <a:rPr lang="it-IT" sz="3200" b="1" dirty="0">
                <a:solidFill>
                  <a:srgbClr val="FF0000"/>
                </a:solidFill>
                <a:latin typeface="Arial" panose="020B0604020202020204" pitchFamily="34" charset="0"/>
                <a:ea typeface="Arial" panose="020B0604020202020204" pitchFamily="34" charset="0"/>
                <a:cs typeface="Arial" panose="020B0604020202020204" pitchFamily="34" charset="0"/>
              </a:rPr>
              <a:t>Colui che sa </a:t>
            </a:r>
            <a:r>
              <a:rPr lang="it-IT" sz="3200" b="1" dirty="0">
                <a:solidFill>
                  <a:srgbClr val="000000"/>
                </a:solidFill>
                <a:latin typeface="Arial" panose="020B0604020202020204" pitchFamily="34" charset="0"/>
                <a:ea typeface="Arial" panose="020B0604020202020204" pitchFamily="34" charset="0"/>
                <a:cs typeface="Arial" panose="020B0604020202020204" pitchFamily="34" charset="0"/>
              </a:rPr>
              <a:t>e può quindi aiutarci a scegliere e mostrare la giusta tecnica.</a:t>
            </a:r>
            <a:endParaRPr lang="it-IT" sz="3200" dirty="0">
              <a:latin typeface="Arial" panose="020B0604020202020204" pitchFamily="34" charset="0"/>
              <a:ea typeface="Calibri" panose="020F0502020204030204" pitchFamily="34" charset="0"/>
              <a:cs typeface="Arial" panose="020B0604020202020204" pitchFamily="34" charset="0"/>
            </a:endParaRPr>
          </a:p>
          <a:p>
            <a:pPr marL="181610" marR="173355"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3200" b="1" dirty="0">
                <a:solidFill>
                  <a:srgbClr val="FF0000"/>
                </a:solidFill>
                <a:latin typeface="Arial" panose="020B0604020202020204" pitchFamily="34" charset="0"/>
                <a:ea typeface="Arial" panose="020B0604020202020204" pitchFamily="34" charset="0"/>
                <a:cs typeface="Arial" panose="020B0604020202020204" pitchFamily="34" charset="0"/>
              </a:rPr>
              <a:t>Il vero Maestro è anche questo ma non solo.</a:t>
            </a:r>
            <a:endParaRPr lang="it-IT" sz="3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563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06909EC-24EF-B444-9C7F-06CEDA8C1450}"/>
              </a:ext>
            </a:extLst>
          </p:cNvPr>
          <p:cNvSpPr/>
          <p:nvPr/>
        </p:nvSpPr>
        <p:spPr>
          <a:xfrm>
            <a:off x="571500" y="546101"/>
            <a:ext cx="7746999" cy="593111"/>
          </a:xfrm>
          <a:prstGeom prst="rect">
            <a:avLst/>
          </a:prstGeom>
        </p:spPr>
        <p:txBody>
          <a:bodyPr wrap="square">
            <a:spAutoFit/>
          </a:bodyPr>
          <a:lstStyle/>
          <a:p>
            <a:pPr marL="181610" marR="173355" algn="ctr">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000" b="1" dirty="0">
                <a:solidFill>
                  <a:srgbClr val="FF0000"/>
                </a:solidFill>
                <a:latin typeface="Arial" panose="020B0604020202020204" pitchFamily="34" charset="0"/>
                <a:ea typeface="Arial" panose="020B0604020202020204" pitchFamily="34" charset="0"/>
                <a:cs typeface="Times New Roman" panose="02020603050405020304" pitchFamily="18" charset="0"/>
              </a:rPr>
              <a:t>Componenti JU</a:t>
            </a:r>
            <a:endParaRPr lang="it-IT"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BEEFB8DE-DAE4-8846-9043-94622A2398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1801" y="1195749"/>
            <a:ext cx="972820" cy="1413887"/>
          </a:xfrm>
          <a:prstGeom prst="rect">
            <a:avLst/>
          </a:prstGeom>
          <a:solidFill>
            <a:srgbClr val="FFFFFF"/>
          </a:solidFill>
        </p:spPr>
      </p:pic>
      <p:pic>
        <p:nvPicPr>
          <p:cNvPr id="4" name="Immagine 3">
            <a:extLst>
              <a:ext uri="{FF2B5EF4-FFF2-40B4-BE49-F238E27FC236}">
                <a16:creationId xmlns:a16="http://schemas.microsoft.com/office/drawing/2014/main" id="{8E12DC8A-1D34-6E4F-8D71-E923299DB5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1801" y="2948962"/>
            <a:ext cx="972820" cy="1181249"/>
          </a:xfrm>
          <a:prstGeom prst="rect">
            <a:avLst/>
          </a:prstGeom>
          <a:solidFill>
            <a:srgbClr val="FFFFFF"/>
          </a:solidFill>
        </p:spPr>
      </p:pic>
      <p:pic>
        <p:nvPicPr>
          <p:cNvPr id="5" name="Immagine 4">
            <a:extLst>
              <a:ext uri="{FF2B5EF4-FFF2-40B4-BE49-F238E27FC236}">
                <a16:creationId xmlns:a16="http://schemas.microsoft.com/office/drawing/2014/main" id="{0F5232D4-7397-1743-995D-327143C030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912" y="4441825"/>
            <a:ext cx="1066799" cy="1250058"/>
          </a:xfrm>
          <a:prstGeom prst="rect">
            <a:avLst/>
          </a:prstGeom>
          <a:solidFill>
            <a:srgbClr val="FFFFFF"/>
          </a:solidFill>
        </p:spPr>
      </p:pic>
      <p:sp>
        <p:nvSpPr>
          <p:cNvPr id="6" name="Rettangolo 5">
            <a:extLst>
              <a:ext uri="{FF2B5EF4-FFF2-40B4-BE49-F238E27FC236}">
                <a16:creationId xmlns:a16="http://schemas.microsoft.com/office/drawing/2014/main" id="{90312BA8-BF5A-CD44-A589-CB40D57F1682}"/>
              </a:ext>
            </a:extLst>
          </p:cNvPr>
          <p:cNvSpPr/>
          <p:nvPr/>
        </p:nvSpPr>
        <p:spPr>
          <a:xfrm>
            <a:off x="2387600" y="1524001"/>
            <a:ext cx="2298699" cy="593111"/>
          </a:xfrm>
          <a:prstGeom prst="rect">
            <a:avLst/>
          </a:prstGeom>
        </p:spPr>
        <p:txBody>
          <a:bodyPr wrap="square">
            <a:spAutoFit/>
          </a:bodyPr>
          <a:lstStyle/>
          <a:p>
            <a:pPr marL="181610"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000" b="1" dirty="0">
                <a:solidFill>
                  <a:srgbClr val="0070C0"/>
                </a:solidFill>
                <a:latin typeface="Arial" panose="020B0604020202020204" pitchFamily="34" charset="0"/>
                <a:ea typeface="Arial" panose="020B0604020202020204" pitchFamily="34" charset="0"/>
                <a:cs typeface="Times New Roman" panose="02020603050405020304" pitchFamily="18" charset="0"/>
              </a:rPr>
              <a:t>Albero</a:t>
            </a:r>
            <a:endParaRPr lang="it-IT"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836E90E6-F015-C14F-889B-8CB12A73F7E0}"/>
              </a:ext>
            </a:extLst>
          </p:cNvPr>
          <p:cNvSpPr/>
          <p:nvPr/>
        </p:nvSpPr>
        <p:spPr>
          <a:xfrm>
            <a:off x="2387600" y="3289300"/>
            <a:ext cx="2885553" cy="593111"/>
          </a:xfrm>
          <a:prstGeom prst="rect">
            <a:avLst/>
          </a:prstGeom>
        </p:spPr>
        <p:txBody>
          <a:bodyPr wrap="square">
            <a:spAutoFit/>
          </a:bodyPr>
          <a:lstStyle/>
          <a:p>
            <a:pPr marL="181610"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000" b="1" dirty="0">
                <a:solidFill>
                  <a:srgbClr val="0070C0"/>
                </a:solidFill>
                <a:latin typeface="Arial" panose="020B0604020202020204" pitchFamily="34" charset="0"/>
                <a:ea typeface="Arial" panose="020B0604020202020204" pitchFamily="34" charset="0"/>
                <a:cs typeface="Times New Roman" panose="02020603050405020304" pitchFamily="18" charset="0"/>
              </a:rPr>
              <a:t>Giovane</a:t>
            </a:r>
            <a:endParaRPr lang="it-IT"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id="{20C547FE-8391-E342-9832-A237F6A8FF6C}"/>
              </a:ext>
            </a:extLst>
          </p:cNvPr>
          <p:cNvSpPr/>
          <p:nvPr/>
        </p:nvSpPr>
        <p:spPr>
          <a:xfrm>
            <a:off x="2387600" y="4826000"/>
            <a:ext cx="2501901" cy="593111"/>
          </a:xfrm>
          <a:prstGeom prst="rect">
            <a:avLst/>
          </a:prstGeom>
        </p:spPr>
        <p:txBody>
          <a:bodyPr wrap="square">
            <a:spAutoFit/>
          </a:bodyPr>
          <a:lstStyle/>
          <a:p>
            <a:pPr marL="181610" marR="173355">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4000" b="1" dirty="0">
                <a:solidFill>
                  <a:srgbClr val="0070C0"/>
                </a:solidFill>
                <a:latin typeface="Arial" panose="020B0604020202020204" pitchFamily="34" charset="0"/>
                <a:ea typeface="Arial" panose="020B0604020202020204" pitchFamily="34" charset="0"/>
                <a:cs typeface="Times New Roman" panose="02020603050405020304" pitchFamily="18" charset="0"/>
              </a:rPr>
              <a:t>Potenza</a:t>
            </a:r>
            <a:endParaRPr lang="it-IT"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a:extLst>
              <a:ext uri="{FF2B5EF4-FFF2-40B4-BE49-F238E27FC236}">
                <a16:creationId xmlns:a16="http://schemas.microsoft.com/office/drawing/2014/main" id="{809CDF86-4CDA-E046-960F-75CBB1F06AFE}"/>
              </a:ext>
            </a:extLst>
          </p:cNvPr>
          <p:cNvSpPr/>
          <p:nvPr/>
        </p:nvSpPr>
        <p:spPr>
          <a:xfrm>
            <a:off x="2664267" y="6032499"/>
            <a:ext cx="5946333" cy="523220"/>
          </a:xfrm>
          <a:prstGeom prst="rect">
            <a:avLst/>
          </a:prstGeom>
        </p:spPr>
        <p:txBody>
          <a:bodyPr wrap="square">
            <a:spAutoFit/>
          </a:bodyPr>
          <a:lstStyle/>
          <a:p>
            <a:r>
              <a:rPr lang="it-IT" sz="2800" b="1" dirty="0">
                <a:solidFill>
                  <a:srgbClr val="7030A0"/>
                </a:solidFill>
                <a:latin typeface="Arial" panose="020B0604020202020204" pitchFamily="34" charset="0"/>
                <a:ea typeface="Arial" panose="020B0604020202020204" pitchFamily="34" charset="0"/>
              </a:rPr>
              <a:t>La potenza di un giovane albero.</a:t>
            </a:r>
            <a:r>
              <a:rPr lang="it-IT" sz="2800" dirty="0">
                <a:solidFill>
                  <a:srgbClr val="7030A0"/>
                </a:solidFill>
                <a:effectLst/>
              </a:rPr>
              <a:t> </a:t>
            </a:r>
            <a:endParaRPr lang="it-IT" sz="2800" dirty="0">
              <a:solidFill>
                <a:srgbClr val="7030A0"/>
              </a:solidFill>
            </a:endParaRPr>
          </a:p>
        </p:txBody>
      </p:sp>
      <p:pic>
        <p:nvPicPr>
          <p:cNvPr id="11" name="Immagine 10">
            <a:extLst>
              <a:ext uri="{FF2B5EF4-FFF2-40B4-BE49-F238E27FC236}">
                <a16:creationId xmlns:a16="http://schemas.microsoft.com/office/drawing/2014/main" id="{DA767A8A-9585-5D42-AEC2-008975420E32}"/>
              </a:ext>
            </a:extLst>
          </p:cNvPr>
          <p:cNvPicPr>
            <a:picLocks noChangeAspect="1"/>
          </p:cNvPicPr>
          <p:nvPr/>
        </p:nvPicPr>
        <p:blipFill>
          <a:blip r:embed="rId5"/>
          <a:stretch>
            <a:fillRect/>
          </a:stretch>
        </p:blipFill>
        <p:spPr>
          <a:xfrm>
            <a:off x="5479566" y="2024009"/>
            <a:ext cx="3623830" cy="3667874"/>
          </a:xfrm>
          <a:prstGeom prst="rect">
            <a:avLst/>
          </a:prstGeom>
        </p:spPr>
      </p:pic>
    </p:spTree>
    <p:extLst>
      <p:ext uri="{BB962C8B-B14F-4D97-AF65-F5344CB8AC3E}">
        <p14:creationId xmlns:p14="http://schemas.microsoft.com/office/powerpoint/2010/main" val="417500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F1438DE-0EAF-8849-A7C6-AF1E5DA3F3CD}"/>
              </a:ext>
            </a:extLst>
          </p:cNvPr>
          <p:cNvSpPr/>
          <p:nvPr/>
        </p:nvSpPr>
        <p:spPr>
          <a:xfrm>
            <a:off x="220717" y="199697"/>
            <a:ext cx="8376745" cy="3250633"/>
          </a:xfrm>
          <a:prstGeom prst="rect">
            <a:avLst/>
          </a:prstGeom>
        </p:spPr>
        <p:txBody>
          <a:bodyPr wrap="square">
            <a:spAutoFit/>
          </a:bodyPr>
          <a:lstStyle/>
          <a:p>
            <a:pPr marL="181610" marR="173355" algn="just">
              <a:lnSpc>
                <a:spcPct val="80000"/>
              </a:lnSpc>
              <a:spcBef>
                <a:spcPts val="635"/>
              </a:spcBef>
              <a:spcAft>
                <a:spcPts val="800"/>
              </a:spcAft>
              <a:tabLst>
                <a:tab pos="448945"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3200" b="1" dirty="0">
                <a:solidFill>
                  <a:srgbClr val="000000"/>
                </a:solidFill>
                <a:latin typeface="Arial" panose="020B0604020202020204" pitchFamily="34" charset="0"/>
                <a:ea typeface="Arial" panose="020B0604020202020204" pitchFamily="34" charset="0"/>
                <a:cs typeface="Times New Roman" panose="02020603050405020304" pitchFamily="18" charset="0"/>
              </a:rPr>
              <a:t>Quando in Cina si parla di potenza di un giovane albero ci si riferisce in genere al </a:t>
            </a:r>
            <a:r>
              <a:rPr lang="it-IT" sz="3200" b="1" dirty="0">
                <a:solidFill>
                  <a:srgbClr val="FF0000"/>
                </a:solidFill>
                <a:latin typeface="Arial" panose="020B0604020202020204" pitchFamily="34" charset="0"/>
                <a:ea typeface="Arial" panose="020B0604020202020204" pitchFamily="34" charset="0"/>
                <a:cs typeface="Times New Roman" panose="02020603050405020304" pitchFamily="18" charset="0"/>
              </a:rPr>
              <a:t>bambù</a:t>
            </a:r>
            <a:r>
              <a:rPr lang="it-IT" sz="3200" b="1" dirty="0">
                <a:solidFill>
                  <a:srgbClr val="000000"/>
                </a:solidFill>
                <a:latin typeface="Arial" panose="020B0604020202020204" pitchFamily="34" charset="0"/>
                <a:ea typeface="Arial" panose="020B0604020202020204" pitchFamily="34" charset="0"/>
                <a:cs typeface="Times New Roman" panose="02020603050405020304" pitchFamily="18" charset="0"/>
              </a:rPr>
              <a:t> e alla sua grande capacità di </a:t>
            </a:r>
            <a:r>
              <a:rPr lang="it-IT" sz="3200" b="1" i="1" dirty="0">
                <a:solidFill>
                  <a:srgbClr val="FF0000"/>
                </a:solidFill>
                <a:latin typeface="Arial" panose="020B0604020202020204" pitchFamily="34" charset="0"/>
                <a:ea typeface="Arial" panose="020B0604020202020204" pitchFamily="34" charset="0"/>
                <a:cs typeface="Times New Roman" panose="02020603050405020304" pitchFamily="18" charset="0"/>
              </a:rPr>
              <a:t>adattarsi</a:t>
            </a:r>
            <a:r>
              <a:rPr lang="it-IT" sz="3200" b="1" dirty="0">
                <a:solidFill>
                  <a:srgbClr val="000000"/>
                </a:solidFill>
                <a:latin typeface="Arial" panose="020B0604020202020204" pitchFamily="34" charset="0"/>
                <a:ea typeface="Arial" panose="020B0604020202020204" pitchFamily="34" charset="0"/>
                <a:cs typeface="Times New Roman" panose="02020603050405020304" pitchFamily="18" charset="0"/>
              </a:rPr>
              <a:t> alle condizioni esterne, pur mostrando una grande forza in quanto capace di resistere a sollecitazioni molto grandi e addirittura, si dice, di perforare materiali di estrema durezza. </a:t>
            </a:r>
            <a:endParaRPr lang="it-IT"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054A1674-27EC-5247-BF04-845DB7697CC2}"/>
              </a:ext>
            </a:extLst>
          </p:cNvPr>
          <p:cNvSpPr/>
          <p:nvPr/>
        </p:nvSpPr>
        <p:spPr>
          <a:xfrm>
            <a:off x="220717" y="3623626"/>
            <a:ext cx="8008882" cy="3628686"/>
          </a:xfrm>
          <a:prstGeom prst="rect">
            <a:avLst/>
          </a:prstGeom>
        </p:spPr>
        <p:txBody>
          <a:bodyPr wrap="square">
            <a:spAutoFit/>
          </a:bodyPr>
          <a:lstStyle/>
          <a:p>
            <a:pPr marL="342900" marR="173355" lvl="0" indent="-342900" algn="just">
              <a:lnSpc>
                <a:spcPct val="80000"/>
              </a:lnSpc>
              <a:spcBef>
                <a:spcPts val="635"/>
              </a:spcBef>
              <a:spcAft>
                <a:spcPts val="0"/>
              </a:spcAft>
              <a:buSzPts val="4400"/>
              <a:buFont typeface="Arial" panose="020B0604020202020204" pitchFamily="34" charset="0"/>
              <a:buChar char="-"/>
              <a:tabLst>
                <a:tab pos="448945" algn="l"/>
                <a:tab pos="829310"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2800" b="1" dirty="0">
                <a:solidFill>
                  <a:srgbClr val="000000"/>
                </a:solidFill>
                <a:latin typeface="Arial" panose="020B0604020202020204" pitchFamily="34" charset="0"/>
                <a:ea typeface="Arial" panose="020B0604020202020204" pitchFamily="34" charset="0"/>
                <a:cs typeface="Arial" panose="020B0604020202020204" pitchFamily="34" charset="0"/>
              </a:rPr>
              <a:t>gli avvenimenti, le date importanti della vita dell'uomo vengono chiamate </a:t>
            </a:r>
          </a:p>
          <a:p>
            <a:pPr marR="173355" lvl="0" algn="just">
              <a:lnSpc>
                <a:spcPct val="80000"/>
              </a:lnSpc>
              <a:spcBef>
                <a:spcPts val="635"/>
              </a:spcBef>
              <a:spcAft>
                <a:spcPts val="0"/>
              </a:spcAft>
              <a:buSzPts val="4400"/>
              <a:tabLst>
                <a:tab pos="448945" algn="l"/>
                <a:tab pos="829310"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2800" b="1" dirty="0">
                <a:solidFill>
                  <a:srgbClr val="FF0000"/>
                </a:solidFill>
                <a:latin typeface="Arial" panose="020B0604020202020204" pitchFamily="34" charset="0"/>
                <a:ea typeface="Arial" panose="020B0604020202020204" pitchFamily="34" charset="0"/>
                <a:cs typeface="Arial" panose="020B0604020202020204" pitchFamily="34" charset="0"/>
              </a:rPr>
              <a:t>	nodi di bambù</a:t>
            </a:r>
            <a:r>
              <a:rPr lang="it-IT" sz="2800" b="1"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lang="it-IT" sz="2800" b="1" dirty="0">
              <a:latin typeface="Arial" panose="020B0604020202020204" pitchFamily="34" charset="0"/>
              <a:ea typeface="Arial" panose="020B0604020202020204" pitchFamily="34" charset="0"/>
              <a:cs typeface="Arial" panose="020B0604020202020204" pitchFamily="34" charset="0"/>
            </a:endParaRPr>
          </a:p>
          <a:p>
            <a:pPr marL="342900" marR="173355" lvl="0" indent="-342900" algn="just">
              <a:lnSpc>
                <a:spcPct val="80000"/>
              </a:lnSpc>
              <a:spcBef>
                <a:spcPts val="635"/>
              </a:spcBef>
              <a:spcAft>
                <a:spcPts val="0"/>
              </a:spcAft>
              <a:buSzPts val="4400"/>
              <a:buFont typeface="Arial" panose="020B0604020202020204" pitchFamily="34" charset="0"/>
              <a:buChar char="-"/>
              <a:tabLst>
                <a:tab pos="448945" algn="l"/>
                <a:tab pos="829310"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2800" b="1" dirty="0">
                <a:solidFill>
                  <a:srgbClr val="000000"/>
                </a:solidFill>
                <a:latin typeface="Arial" panose="020B0604020202020204" pitchFamily="34" charset="0"/>
                <a:ea typeface="Arial" panose="020B0604020202020204" pitchFamily="34" charset="0"/>
                <a:cs typeface="Arial" panose="020B0604020202020204" pitchFamily="34" charset="0"/>
              </a:rPr>
              <a:t>ancora oggi i </a:t>
            </a:r>
            <a:r>
              <a:rPr lang="it-IT" sz="2800" b="1" dirty="0">
                <a:solidFill>
                  <a:srgbClr val="FF0000"/>
                </a:solidFill>
                <a:latin typeface="Arial" panose="020B0604020202020204" pitchFamily="34" charset="0"/>
                <a:ea typeface="Arial" panose="020B0604020202020204" pitchFamily="34" charset="0"/>
                <a:cs typeface="Arial" panose="020B0604020202020204" pitchFamily="34" charset="0"/>
              </a:rPr>
              <a:t>ponteggi</a:t>
            </a:r>
            <a:r>
              <a:rPr lang="it-IT" sz="2800" b="1" dirty="0">
                <a:solidFill>
                  <a:srgbClr val="000000"/>
                </a:solidFill>
                <a:latin typeface="Arial" panose="020B0604020202020204" pitchFamily="34" charset="0"/>
                <a:ea typeface="Arial" panose="020B0604020202020204" pitchFamily="34" charset="0"/>
                <a:cs typeface="Arial" panose="020B0604020202020204" pitchFamily="34" charset="0"/>
              </a:rPr>
              <a:t> di costruzioni imponenti sono realizzate con aste di bambù.</a:t>
            </a:r>
          </a:p>
          <a:p>
            <a:pPr marL="342900" marR="173355" indent="-342900" algn="just">
              <a:lnSpc>
                <a:spcPct val="80000"/>
              </a:lnSpc>
              <a:spcBef>
                <a:spcPts val="635"/>
              </a:spcBef>
              <a:buSzPts val="4400"/>
              <a:buFont typeface="Arial" panose="020B0604020202020204" pitchFamily="34" charset="0"/>
              <a:buChar char="-"/>
              <a:tabLst>
                <a:tab pos="448945" algn="l"/>
                <a:tab pos="829310"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r>
              <a:rPr lang="it-IT" sz="3200" b="1" dirty="0">
                <a:solidFill>
                  <a:srgbClr val="FF0000"/>
                </a:solidFill>
              </a:rPr>
              <a:t>Ritengo quindi che il termine più vicino sia:</a:t>
            </a:r>
          </a:p>
          <a:p>
            <a:pPr marL="342900" marR="173355" lvl="0" indent="-342900" algn="just">
              <a:lnSpc>
                <a:spcPct val="80000"/>
              </a:lnSpc>
              <a:spcBef>
                <a:spcPts val="635"/>
              </a:spcBef>
              <a:spcAft>
                <a:spcPts val="0"/>
              </a:spcAft>
              <a:buSzPts val="4400"/>
              <a:buFont typeface="Arial" panose="020B0604020202020204" pitchFamily="34" charset="0"/>
              <a:buChar char="-"/>
              <a:tabLst>
                <a:tab pos="448945" algn="l"/>
                <a:tab pos="829310"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endParaRPr lang="it-IT" sz="2800" b="1"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marR="173355" lvl="0" indent="-342900" algn="just">
              <a:lnSpc>
                <a:spcPct val="80000"/>
              </a:lnSpc>
              <a:spcBef>
                <a:spcPts val="635"/>
              </a:spcBef>
              <a:spcAft>
                <a:spcPts val="0"/>
              </a:spcAft>
              <a:buSzPts val="4400"/>
              <a:buFont typeface="Arial" panose="020B0604020202020204" pitchFamily="34" charset="0"/>
              <a:buChar char="-"/>
              <a:tabLst>
                <a:tab pos="448945" algn="l"/>
                <a:tab pos="829310" algn="l"/>
                <a:tab pos="897890"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 pos="8535670" algn="l"/>
                <a:tab pos="8985250" algn="l"/>
              </a:tabLst>
            </a:pPr>
            <a:endParaRPr lang="it-IT" sz="2800" b="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68938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TotalTime>
  <Words>1172</Words>
  <Application>Microsoft Office PowerPoint</Application>
  <PresentationFormat>Presentazione su schermo (4:3)</PresentationFormat>
  <Paragraphs>83</Paragraphs>
  <Slides>23</Slides>
  <Notes>1</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23</vt:i4>
      </vt:variant>
    </vt:vector>
  </HeadingPairs>
  <TitlesOfParts>
    <vt:vector size="32" baseType="lpstr">
      <vt:lpstr>MS Gothic</vt:lpstr>
      <vt:lpstr>Arial</vt:lpstr>
      <vt:lpstr>Calibri</vt:lpstr>
      <vt:lpstr>Calibri Light</vt:lpstr>
      <vt:lpstr>OpenSymbol</vt:lpstr>
      <vt:lpstr>Symbol</vt:lpstr>
      <vt:lpstr>Times New Roman</vt:lpstr>
      <vt:lpstr>Tema di Office</vt:lpstr>
      <vt:lpstr>opendocument.DrawDocument.1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Franco Pelacchi</dc:creator>
  <cp:lastModifiedBy>Pino Tesini</cp:lastModifiedBy>
  <cp:revision>44</cp:revision>
  <dcterms:created xsi:type="dcterms:W3CDTF">2018-06-16T16:17:43Z</dcterms:created>
  <dcterms:modified xsi:type="dcterms:W3CDTF">2018-10-03T13:12:50Z</dcterms:modified>
</cp:coreProperties>
</file>