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F6D6DFF-C6BD-42A3-81E4-F36D748DB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372139"/>
            <a:ext cx="7766936" cy="1824471"/>
          </a:xfrm>
        </p:spPr>
        <p:txBody>
          <a:bodyPr/>
          <a:lstStyle/>
          <a:p>
            <a:pPr algn="ctr"/>
            <a:r>
              <a:rPr lang="it-IT" dirty="0">
                <a:solidFill>
                  <a:schemeClr val="accent2"/>
                </a:solidFill>
              </a:rPr>
              <a:t>Gli obblighi di </a:t>
            </a:r>
            <a:r>
              <a:rPr lang="it-IT" b="1" dirty="0">
                <a:solidFill>
                  <a:schemeClr val="accent2"/>
                </a:solidFill>
              </a:rPr>
              <a:t>SICUREZZA</a:t>
            </a:r>
            <a:r>
              <a:rPr lang="it-IT" dirty="0">
                <a:solidFill>
                  <a:schemeClr val="accent2"/>
                </a:solidFill>
              </a:rPr>
              <a:t/>
            </a:r>
            <a:br>
              <a:rPr lang="it-IT" dirty="0">
                <a:solidFill>
                  <a:schemeClr val="accent2"/>
                </a:solidFill>
              </a:rPr>
            </a:br>
            <a:r>
              <a:rPr lang="it-IT" dirty="0">
                <a:solidFill>
                  <a:schemeClr val="accent2"/>
                </a:solidFill>
              </a:rPr>
              <a:t>per le associazioni sportive dilettantistiche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9154B819-5837-4AA5-95FD-5F4C221E76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766449"/>
            <a:ext cx="7766936" cy="1096899"/>
          </a:xfrm>
        </p:spPr>
        <p:txBody>
          <a:bodyPr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Sesto Fiorentino, 22 settembre 2017</a:t>
            </a:r>
          </a:p>
          <a:p>
            <a:pPr algn="ctr"/>
            <a:r>
              <a:rPr lang="it-IT" dirty="0">
                <a:solidFill>
                  <a:schemeClr val="tx1"/>
                </a:solidFill>
              </a:rPr>
              <a:t>ANDREA CAMMELLI – «RSPP» UISP COMITATO di FIRENZE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71E13FF6-0019-4443-93E8-8ABF65CFF6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836" y="5767467"/>
            <a:ext cx="1789044" cy="76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581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180259E-73F7-4986-B901-25A14FA18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8139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500" b="1" dirty="0">
                <a:solidFill>
                  <a:srgbClr val="54A021"/>
                </a:solidFill>
              </a:rPr>
              <a:t>La sicurezza sul lavoro:</a:t>
            </a:r>
            <a:br>
              <a:rPr lang="it-IT" sz="2500" b="1" dirty="0">
                <a:solidFill>
                  <a:srgbClr val="54A021"/>
                </a:solidFill>
              </a:rPr>
            </a:br>
            <a:r>
              <a:rPr lang="it-IT" sz="2500" b="1" dirty="0">
                <a:solidFill>
                  <a:srgbClr val="54A021"/>
                </a:solidFill>
              </a:rPr>
              <a:t>cosa devono fare le ASD?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7723DE8-CA0B-45BB-B927-D7FD68B43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7739"/>
            <a:ext cx="8596668" cy="43467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000" i="1" dirty="0"/>
              <a:t>Invece…</a:t>
            </a:r>
          </a:p>
          <a:p>
            <a:pPr marL="0" indent="0" algn="just">
              <a:buNone/>
            </a:pPr>
            <a:r>
              <a:rPr lang="it-IT" sz="2600" dirty="0"/>
              <a:t>se una ASD ha lavoratori subordinati (</a:t>
            </a:r>
            <a:r>
              <a:rPr lang="it-IT" sz="2600" dirty="0">
                <a:solidFill>
                  <a:srgbClr val="FF0000"/>
                </a:solidFill>
              </a:rPr>
              <a:t>attenzione</a:t>
            </a:r>
            <a:r>
              <a:rPr lang="it-IT" sz="2600" dirty="0"/>
              <a:t>: almeno 1!) </a:t>
            </a:r>
            <a:r>
              <a:rPr lang="it-IT" sz="2600" b="1" dirty="0">
                <a:solidFill>
                  <a:srgbClr val="FF0000"/>
                </a:solidFill>
              </a:rPr>
              <a:t>DEVE</a:t>
            </a:r>
            <a:r>
              <a:rPr lang="it-IT" sz="2600" dirty="0">
                <a:solidFill>
                  <a:srgbClr val="FF0000"/>
                </a:solidFill>
              </a:rPr>
              <a:t> </a:t>
            </a:r>
            <a:r>
              <a:rPr lang="it-IT" sz="2600" b="1" dirty="0">
                <a:solidFill>
                  <a:srgbClr val="FF0000"/>
                </a:solidFill>
              </a:rPr>
              <a:t>verso i propri lavoratori </a:t>
            </a:r>
            <a:r>
              <a:rPr lang="it-IT" sz="2600" dirty="0"/>
              <a:t>(</a:t>
            </a:r>
            <a:r>
              <a:rPr lang="it-IT" sz="2600" dirty="0">
                <a:solidFill>
                  <a:srgbClr val="FF0000"/>
                </a:solidFill>
              </a:rPr>
              <a:t>attenzione: </a:t>
            </a:r>
            <a:r>
              <a:rPr lang="it-IT" sz="2600" dirty="0"/>
              <a:t>intesi secondo il </a:t>
            </a:r>
            <a:r>
              <a:rPr lang="it-IT" sz="2600" dirty="0" err="1"/>
              <a:t>D.Lgs.</a:t>
            </a:r>
            <a:r>
              <a:rPr lang="it-IT" sz="2600" dirty="0"/>
              <a:t> 81, quindi compresi volontari, collaboratori </a:t>
            </a:r>
            <a:r>
              <a:rPr lang="it-IT" sz="2600" dirty="0" err="1"/>
              <a:t>ecc</a:t>
            </a:r>
            <a:r>
              <a:rPr lang="it-IT" sz="2600" dirty="0"/>
              <a:t>…):</a:t>
            </a:r>
          </a:p>
          <a:p>
            <a:pPr marL="0" indent="0" algn="ctr">
              <a:buNone/>
            </a:pPr>
            <a:r>
              <a:rPr lang="it-IT" sz="4000" dirty="0"/>
              <a:t>ottemperare </a:t>
            </a:r>
            <a:r>
              <a:rPr lang="it-IT" sz="4000" b="1" dirty="0"/>
              <a:t>a tutti gli obblighi</a:t>
            </a:r>
            <a:r>
              <a:rPr lang="it-IT" sz="4000" dirty="0"/>
              <a:t> previsti in materia di salute e sicurezza sul lavoro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09DD74E0-803D-4AB5-AA21-0818679FBE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836" y="5943693"/>
            <a:ext cx="1789044" cy="76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085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188A250-25E7-4D9D-8284-25CA23B63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71061"/>
            <a:ext cx="8596668" cy="861391"/>
          </a:xfrm>
        </p:spPr>
        <p:txBody>
          <a:bodyPr/>
          <a:lstStyle/>
          <a:p>
            <a:pPr algn="ctr"/>
            <a:r>
              <a:rPr lang="it-IT" sz="2300" b="1" dirty="0">
                <a:solidFill>
                  <a:srgbClr val="54A021"/>
                </a:solidFill>
              </a:rPr>
              <a:t>La sicurezza sul lavoro:</a:t>
            </a:r>
            <a:br>
              <a:rPr lang="it-IT" sz="2300" b="1" dirty="0">
                <a:solidFill>
                  <a:srgbClr val="54A021"/>
                </a:solidFill>
              </a:rPr>
            </a:br>
            <a:r>
              <a:rPr lang="it-IT" sz="2300" b="1" dirty="0">
                <a:solidFill>
                  <a:srgbClr val="54A021"/>
                </a:solidFill>
              </a:rPr>
              <a:t>gli obblighi del </a:t>
            </a:r>
            <a:r>
              <a:rPr lang="it-IT" sz="2300" b="1" dirty="0" err="1">
                <a:solidFill>
                  <a:srgbClr val="54A021"/>
                </a:solidFill>
              </a:rPr>
              <a:t>D.Lgs.</a:t>
            </a:r>
            <a:r>
              <a:rPr lang="it-IT" sz="2300" b="1" dirty="0">
                <a:solidFill>
                  <a:srgbClr val="54A021"/>
                </a:solidFill>
              </a:rPr>
              <a:t> 81/08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57A412E-B367-4C35-B4FE-A7F3FA3A0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32452"/>
            <a:ext cx="8596668" cy="4518991"/>
          </a:xfrm>
        </p:spPr>
        <p:txBody>
          <a:bodyPr>
            <a:normAutofit lnSpcReduction="10000"/>
          </a:bodyPr>
          <a:lstStyle/>
          <a:p>
            <a:pPr lvl="0" algn="just">
              <a:buClrTx/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Redazione del DVR (Documento Valutazione Rischi)</a:t>
            </a:r>
          </a:p>
          <a:p>
            <a:pPr lvl="0" algn="just">
              <a:buClrTx/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Nomina del RSPP (può anche essere il DL stesso)</a:t>
            </a:r>
          </a:p>
          <a:p>
            <a:pPr lvl="0" algn="just">
              <a:buClrTx/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Nomina del Medico Competente</a:t>
            </a:r>
          </a:p>
          <a:p>
            <a:pPr lvl="0" algn="just">
              <a:buClrTx/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Nomina del RLS (Rappresentante dei Lavoratori per la Sicurezza)</a:t>
            </a:r>
          </a:p>
          <a:p>
            <a:pPr lvl="0" algn="just">
              <a:buClrTx/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Incarichi (addetti): primo soccorso, antincendio, emergenze</a:t>
            </a:r>
          </a:p>
          <a:p>
            <a:pPr lvl="0" algn="just">
              <a:buClrTx/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Predisporre le procedure da attuare in caso di emergenza</a:t>
            </a:r>
            <a:r>
              <a:rPr lang="it-IT" sz="2400" dirty="0">
                <a:solidFill>
                  <a:srgbClr val="FF0000"/>
                </a:solidFill>
              </a:rPr>
              <a:t>*</a:t>
            </a:r>
          </a:p>
          <a:p>
            <a:pPr lvl="0" algn="just">
              <a:buClrTx/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Formazione/informazione/addestramento (Stato/Regioni)</a:t>
            </a:r>
          </a:p>
          <a:p>
            <a:pPr lvl="0" algn="just">
              <a:buClrTx/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Archivio dei registri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C3F2C3DB-8FCC-485D-8F1E-A69C3810CD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836" y="5870714"/>
            <a:ext cx="1789044" cy="76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49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910CE52-1163-438B-BC35-6080BAC81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586" y="781878"/>
            <a:ext cx="8572684" cy="43202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200" dirty="0"/>
              <a:t>A prescindere della presenza o meno di lavoratori subordinati, </a:t>
            </a:r>
            <a:r>
              <a:rPr lang="it-IT" sz="3200" dirty="0">
                <a:solidFill>
                  <a:srgbClr val="FF0000"/>
                </a:solidFill>
              </a:rPr>
              <a:t>l’ASD dovrà comunque garantire la sicurezza dei «terzi»</a:t>
            </a:r>
            <a:r>
              <a:rPr lang="it-IT" sz="3200" dirty="0"/>
              <a:t> che, a qualsiasi titolo, dovessero trovarsi presso i luoghi in cui la stessa eserciti la propria attività, sia durante il normale espletamento delle attività sportive sia durante le emergenze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0A8151DC-91F5-41A7-B273-BE7C861CE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088" y="5648191"/>
            <a:ext cx="1789044" cy="76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932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6D05FC9-2C1D-446D-A226-E2E74C5C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604" y="217837"/>
            <a:ext cx="8596668" cy="636104"/>
          </a:xfrm>
        </p:spPr>
        <p:txBody>
          <a:bodyPr/>
          <a:lstStyle/>
          <a:p>
            <a:pPr algn="ctr"/>
            <a:r>
              <a:rPr lang="it-IT" sz="2800" b="1" dirty="0">
                <a:solidFill>
                  <a:srgbClr val="54A021"/>
                </a:solidFill>
              </a:rPr>
              <a:t>Impianti Sportivi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5940C30-65F3-4885-AF1F-C6D3FB29B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604" y="724829"/>
            <a:ext cx="8596668" cy="492072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2400" dirty="0"/>
              <a:t>Spazi attività sportiva</a:t>
            </a:r>
            <a:r>
              <a:rPr lang="it-IT" dirty="0"/>
              <a:t>				</a:t>
            </a:r>
            <a:r>
              <a:rPr lang="it-IT" sz="2400" dirty="0"/>
              <a:t>Spazi e servizi accessori 													(spogliatoi…)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2800" b="1" u="sng" dirty="0"/>
              <a:t>«Impianto Sportivo» </a:t>
            </a:r>
            <a:r>
              <a:rPr lang="it-IT" b="1" u="sng" dirty="0"/>
              <a:t>(DM 18/03/1996)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2400" dirty="0"/>
              <a:t>Spazi e servizi di supporto					 Zona spettatori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2400" dirty="0"/>
              <a:t>		(uffici…)</a:t>
            </a:r>
            <a:r>
              <a:rPr lang="it-IT" dirty="0"/>
              <a:t>					</a:t>
            </a:r>
          </a:p>
          <a:p>
            <a:pPr marL="0" indent="0" algn="just">
              <a:buNone/>
            </a:pPr>
            <a:r>
              <a:rPr lang="it-IT" sz="1900" dirty="0">
                <a:solidFill>
                  <a:schemeClr val="tx2"/>
                </a:solidFill>
              </a:rPr>
              <a:t>A prescindere dall’applicazione, integrale o meno, del decreto 81, è opportuno ricordare che resta in ogni caso in capo alle associazioni il </a:t>
            </a:r>
            <a:r>
              <a:rPr lang="it-IT" sz="1900" dirty="0">
                <a:solidFill>
                  <a:srgbClr val="FF0000"/>
                </a:solidFill>
              </a:rPr>
              <a:t>dovere di assicurare la sicurezza all’interno dell’impianto sportivo</a:t>
            </a:r>
            <a:r>
              <a:rPr lang="it-IT" sz="1900" dirty="0">
                <a:solidFill>
                  <a:schemeClr val="tx2"/>
                </a:solidFill>
              </a:rPr>
              <a:t> dove viene svolta l’attività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xmlns="" id="{4464533C-2EC7-4238-BCAB-4B254CF1E101}"/>
              </a:ext>
            </a:extLst>
          </p:cNvPr>
          <p:cNvSpPr/>
          <p:nvPr/>
        </p:nvSpPr>
        <p:spPr>
          <a:xfrm rot="17556519">
            <a:off x="5667270" y="2182481"/>
            <a:ext cx="658056" cy="16931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2"/>
              </a:solidFill>
            </a:endParaRPr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xmlns="" id="{1A44D921-F7E0-48E1-8EC2-0C05BA0CA4F6}"/>
              </a:ext>
            </a:extLst>
          </p:cNvPr>
          <p:cNvSpPr/>
          <p:nvPr/>
        </p:nvSpPr>
        <p:spPr>
          <a:xfrm rot="3311630">
            <a:off x="6165926" y="3445095"/>
            <a:ext cx="718051" cy="16258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2"/>
              </a:solidFill>
            </a:endParaRPr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xmlns="" id="{CF7957F4-8C2F-4475-B192-EF97E1FEDC5D}"/>
              </a:ext>
            </a:extLst>
          </p:cNvPr>
          <p:cNvSpPr/>
          <p:nvPr/>
        </p:nvSpPr>
        <p:spPr>
          <a:xfrm rot="14078726">
            <a:off x="2635222" y="2051638"/>
            <a:ext cx="900725" cy="17584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2"/>
              </a:solidFill>
            </a:endParaRPr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xmlns="" id="{E1CE3C53-AF4A-4608-9997-12F85D5A79C0}"/>
              </a:ext>
            </a:extLst>
          </p:cNvPr>
          <p:cNvSpPr/>
          <p:nvPr/>
        </p:nvSpPr>
        <p:spPr>
          <a:xfrm rot="7753323">
            <a:off x="2938147" y="3455217"/>
            <a:ext cx="679506" cy="18802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2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86DB2CEE-29F4-43F0-A9D2-B06729754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340" y="5767461"/>
            <a:ext cx="1789044" cy="76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55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33CEBB8-C19D-415E-8CEE-852EDF22A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65043"/>
            <a:ext cx="8596668" cy="715618"/>
          </a:xfrm>
        </p:spPr>
        <p:txBody>
          <a:bodyPr/>
          <a:lstStyle/>
          <a:p>
            <a:pPr algn="ctr"/>
            <a:r>
              <a:rPr lang="it-IT" sz="2800" b="1" dirty="0">
                <a:solidFill>
                  <a:srgbClr val="54A021"/>
                </a:solidFill>
              </a:rPr>
              <a:t>Impianti</a:t>
            </a:r>
            <a:r>
              <a:rPr lang="it-IT" b="1" dirty="0">
                <a:solidFill>
                  <a:srgbClr val="54A021"/>
                </a:solidFill>
              </a:rPr>
              <a:t> </a:t>
            </a:r>
            <a:r>
              <a:rPr lang="it-IT" sz="2800" b="1" dirty="0">
                <a:solidFill>
                  <a:srgbClr val="54A021"/>
                </a:solidFill>
              </a:rPr>
              <a:t>Sportivi: figure e responsabilità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63D47FD-9187-44A7-A307-5071F4D3E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80661"/>
            <a:ext cx="9182283" cy="4638261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accent2"/>
                </a:solidFill>
              </a:rPr>
              <a:t>Proprietario</a:t>
            </a:r>
          </a:p>
          <a:p>
            <a:pPr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accent2"/>
                </a:solidFill>
              </a:rPr>
              <a:t>Gestore (concessionario, titolare…)</a:t>
            </a:r>
          </a:p>
          <a:p>
            <a:pPr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accent2"/>
                </a:solidFill>
              </a:rPr>
              <a:t>Utilizzatore</a:t>
            </a:r>
          </a:p>
          <a:p>
            <a:pPr marL="0" indent="0">
              <a:buClr>
                <a:schemeClr val="accent2"/>
              </a:buClr>
              <a:buNone/>
            </a:pPr>
            <a:r>
              <a:rPr lang="it-IT" sz="2400" dirty="0"/>
              <a:t>Il gestore </a:t>
            </a:r>
            <a:r>
              <a:rPr lang="it-IT" sz="2400" dirty="0">
                <a:solidFill>
                  <a:schemeClr val="accent5"/>
                </a:solidFill>
              </a:rPr>
              <a:t>è responsabile del mantenimento delle condizioni di sicurezza</a:t>
            </a:r>
            <a:r>
              <a:rPr lang="it-IT" sz="2400" dirty="0"/>
              <a:t>. Deve acquisire dal proprietario la documentazione seguente:</a:t>
            </a:r>
          </a:p>
          <a:p>
            <a:pPr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Piano di emergenza e planimetrie</a:t>
            </a:r>
          </a:p>
          <a:p>
            <a:pPr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Agibilità dell’impianto</a:t>
            </a:r>
          </a:p>
          <a:p>
            <a:pPr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Autorizzazione ai fini dell’antincendio (SCIA)</a:t>
            </a:r>
          </a:p>
          <a:p>
            <a:pPr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Dichiarazioni di conformità degli impianti (elettrico, termo sanitario…)</a:t>
            </a:r>
          </a:p>
          <a:p>
            <a:pPr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Libretti d’uso e manutenzione dei macchinari</a:t>
            </a:r>
          </a:p>
          <a:p>
            <a:pPr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Registro controlli periodici</a:t>
            </a:r>
          </a:p>
          <a:p>
            <a:pPr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Permessi in relazione a BAR, ristorazione, attività commerciali…</a:t>
            </a:r>
          </a:p>
          <a:p>
            <a:pPr marL="0" indent="0">
              <a:buClr>
                <a:schemeClr val="accent2"/>
              </a:buClr>
              <a:buNone/>
            </a:pPr>
            <a:endParaRPr lang="it-IT" dirty="0">
              <a:solidFill>
                <a:schemeClr val="accent2"/>
              </a:solidFill>
            </a:endParaRPr>
          </a:p>
          <a:p>
            <a:pPr marL="0" indent="0">
              <a:buClr>
                <a:schemeClr val="accent2"/>
              </a:buClr>
              <a:buNone/>
            </a:pPr>
            <a:endParaRPr lang="it-IT" dirty="0">
              <a:solidFill>
                <a:schemeClr val="accent2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27D910E0-CC61-49FF-88C5-7A88DB13C9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340" y="5714453"/>
            <a:ext cx="1789044" cy="76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662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7DB4350-EED7-40D2-BE0E-725C8E8C7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02035"/>
            <a:ext cx="8596668" cy="665374"/>
          </a:xfrm>
        </p:spPr>
        <p:txBody>
          <a:bodyPr/>
          <a:lstStyle/>
          <a:p>
            <a:pPr algn="ctr"/>
            <a:r>
              <a:rPr lang="it-IT" sz="2800" b="1" dirty="0">
                <a:solidFill>
                  <a:srgbClr val="54A021"/>
                </a:solidFill>
              </a:rPr>
              <a:t>Impianti</a:t>
            </a:r>
            <a:r>
              <a:rPr lang="it-IT" b="1" dirty="0">
                <a:solidFill>
                  <a:srgbClr val="54A021"/>
                </a:solidFill>
              </a:rPr>
              <a:t> </a:t>
            </a:r>
            <a:r>
              <a:rPr lang="it-IT" sz="2800" b="1" dirty="0">
                <a:solidFill>
                  <a:srgbClr val="54A021"/>
                </a:solidFill>
              </a:rPr>
              <a:t>Sportivi: obblighi del gestore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AA696A6-D907-4AB7-BDCE-7F7D8A8FF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8958"/>
            <a:ext cx="8596668" cy="438646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it-IT" sz="2200" dirty="0"/>
              <a:t>Impianto con presenze </a:t>
            </a:r>
            <a:r>
              <a:rPr lang="it-IT" sz="2200" dirty="0">
                <a:solidFill>
                  <a:srgbClr val="FF0000"/>
                </a:solidFill>
              </a:rPr>
              <a:t>superiori a 100</a:t>
            </a:r>
          </a:p>
          <a:p>
            <a:pPr marL="0" indent="0" algn="ctr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it-IT" sz="1700" dirty="0">
                <a:solidFill>
                  <a:srgbClr val="FF0000"/>
                </a:solidFill>
              </a:rPr>
              <a:t>(ovvero «di superficie lorda in pianta al chiuso superiore a 200 mq»)</a:t>
            </a:r>
            <a:r>
              <a:rPr lang="it-IT" sz="2200" dirty="0"/>
              <a:t>:</a:t>
            </a:r>
          </a:p>
          <a:p>
            <a:pPr marL="0" indent="0" algn="ctr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endParaRPr lang="it-IT" sz="1100" dirty="0"/>
          </a:p>
          <a:p>
            <a:pPr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2200" dirty="0"/>
              <a:t>Redazione del piano della sicurezza </a:t>
            </a:r>
            <a:r>
              <a:rPr lang="it-IT" sz="2200" i="1" dirty="0"/>
              <a:t>(per cui può avvalersi della consulenza di un esperto)</a:t>
            </a:r>
          </a:p>
          <a:p>
            <a:pPr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2200" dirty="0"/>
              <a:t>Istruzione e formazione del personale sulle procedure di evacuazione e antincendio</a:t>
            </a:r>
          </a:p>
          <a:p>
            <a:pPr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2200" dirty="0"/>
              <a:t>Informare atleti e spettatori sulle procedure</a:t>
            </a:r>
          </a:p>
          <a:p>
            <a:pPr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2200" dirty="0"/>
              <a:t>Controllo della fruibilità delle vie di esodo</a:t>
            </a:r>
          </a:p>
          <a:p>
            <a:pPr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2200" dirty="0"/>
              <a:t>Mantenimento in efficienza dei mezzi e degli impianti antincendio</a:t>
            </a:r>
          </a:p>
          <a:p>
            <a:pPr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2200" dirty="0"/>
              <a:t>Controllo della manutenzione e verifica della stabilità delle strutture fisse e mobili</a:t>
            </a:r>
          </a:p>
          <a:p>
            <a:pPr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2200" dirty="0"/>
              <a:t>Manutenzione degli impianti elettrici</a:t>
            </a:r>
          </a:p>
          <a:p>
            <a:pPr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2200" dirty="0"/>
              <a:t>Aggiornamento registri</a:t>
            </a:r>
          </a:p>
          <a:p>
            <a:pPr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2200" dirty="0"/>
              <a:t>Adeguare la segnaletica</a:t>
            </a: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61FBFDFA-F6FB-4D5E-9262-34E995804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591" y="5913234"/>
            <a:ext cx="1789044" cy="76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970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7DB4350-EED7-40D2-BE0E-725C8E8C7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02035"/>
            <a:ext cx="8596668" cy="665374"/>
          </a:xfrm>
        </p:spPr>
        <p:txBody>
          <a:bodyPr/>
          <a:lstStyle/>
          <a:p>
            <a:pPr algn="ctr"/>
            <a:r>
              <a:rPr lang="it-IT" sz="2800" b="1" dirty="0">
                <a:solidFill>
                  <a:srgbClr val="54A021"/>
                </a:solidFill>
              </a:rPr>
              <a:t>Impianti</a:t>
            </a:r>
            <a:r>
              <a:rPr lang="it-IT" b="1" dirty="0">
                <a:solidFill>
                  <a:srgbClr val="54A021"/>
                </a:solidFill>
              </a:rPr>
              <a:t> </a:t>
            </a:r>
            <a:r>
              <a:rPr lang="it-IT" sz="2800" b="1" dirty="0">
                <a:solidFill>
                  <a:srgbClr val="54A021"/>
                </a:solidFill>
              </a:rPr>
              <a:t>Sportivi: obblighi del gestore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AA696A6-D907-4AB7-BDCE-7F7D8A8FF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8958"/>
            <a:ext cx="8596668" cy="438646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it-IT" sz="2400" dirty="0"/>
              <a:t>Impianto con presenze </a:t>
            </a:r>
            <a:r>
              <a:rPr lang="it-IT" sz="2400" dirty="0">
                <a:solidFill>
                  <a:srgbClr val="0070C0"/>
                </a:solidFill>
              </a:rPr>
              <a:t>inferiori a 100</a:t>
            </a:r>
            <a:r>
              <a:rPr lang="it-IT" sz="2400" dirty="0"/>
              <a:t>:</a:t>
            </a:r>
          </a:p>
          <a:p>
            <a:pPr marL="0" indent="0" algn="ctr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endParaRPr lang="it-IT" sz="1200" dirty="0"/>
          </a:p>
          <a:p>
            <a:pPr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Dichiarare sotto la propria responsabilità che nell’impianto è recluso l’accesso del pubblico o lo è in misura inferiore a 100</a:t>
            </a:r>
          </a:p>
          <a:p>
            <a:pPr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Vigilare affinché nell’impianto siano mantenute le misure di sicurezza e igienico sanitarie</a:t>
            </a:r>
          </a:p>
          <a:p>
            <a:pPr marL="0" indent="0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endParaRPr lang="it-IT" sz="2400" dirty="0"/>
          </a:p>
          <a:p>
            <a:pPr marL="0" indent="0" algn="just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it-IT" sz="2400" i="1" dirty="0">
                <a:solidFill>
                  <a:srgbClr val="0070C0"/>
                </a:solidFill>
              </a:rPr>
              <a:t>Ovviamente saranno comunque osservate le misure in merito a: uscite di sicurezza, vie di esodo, mezzi antincendio, segnaletica di sicurezza, impianti tecnici e accessori a norma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61FBFDFA-F6FB-4D5E-9262-34E995804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591" y="5913234"/>
            <a:ext cx="1789044" cy="76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578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33CEBB8-C19D-415E-8CEE-852EDF22A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65043"/>
            <a:ext cx="8596668" cy="715618"/>
          </a:xfrm>
        </p:spPr>
        <p:txBody>
          <a:bodyPr/>
          <a:lstStyle/>
          <a:p>
            <a:pPr algn="ctr"/>
            <a:r>
              <a:rPr lang="it-IT" sz="2800" b="1" dirty="0">
                <a:solidFill>
                  <a:srgbClr val="54A021"/>
                </a:solidFill>
              </a:rPr>
              <a:t>Impianti</a:t>
            </a:r>
            <a:r>
              <a:rPr lang="it-IT" b="1" dirty="0">
                <a:solidFill>
                  <a:srgbClr val="54A021"/>
                </a:solidFill>
              </a:rPr>
              <a:t> </a:t>
            </a:r>
            <a:r>
              <a:rPr lang="it-IT" sz="2800" b="1" dirty="0">
                <a:solidFill>
                  <a:srgbClr val="54A021"/>
                </a:solidFill>
              </a:rPr>
              <a:t>Sportivi: figure e responsabilità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63D47FD-9187-44A7-A307-5071F4D3E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47695"/>
            <a:ext cx="9010005" cy="4373218"/>
          </a:xfrm>
        </p:spPr>
        <p:txBody>
          <a:bodyPr>
            <a:normAutofit/>
          </a:bodyPr>
          <a:lstStyle/>
          <a:p>
            <a:pPr marL="0" indent="0">
              <a:buClr>
                <a:schemeClr val="accent2"/>
              </a:buClr>
              <a:buNone/>
            </a:pPr>
            <a:r>
              <a:rPr lang="it-IT" sz="2400" dirty="0"/>
              <a:t>L’ASD semplicemente </a:t>
            </a:r>
            <a:r>
              <a:rPr lang="it-IT" sz="2400" dirty="0">
                <a:solidFill>
                  <a:schemeClr val="accent2"/>
                </a:solidFill>
              </a:rPr>
              <a:t>utilizzatrice</a:t>
            </a:r>
            <a:r>
              <a:rPr lang="it-IT" sz="2400" dirty="0"/>
              <a:t> dell’impianto:</a:t>
            </a:r>
          </a:p>
          <a:p>
            <a:pPr algn="just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Per garantire la sicurezza si impegna a rispettare le prescrizioni d’uso del proprietario o del gestore che hanno valutato i rischi ed hanno approntato le misure di prevenzione volte alla gestione delle emergenze</a:t>
            </a:r>
          </a:p>
          <a:p>
            <a:pPr algn="just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Chiede copia del DVR al proprietario per esaminarlo e rispettarlo informando collaboratori e utenti</a:t>
            </a:r>
          </a:p>
          <a:p>
            <a:pPr marL="0" indent="0" algn="just">
              <a:buClr>
                <a:schemeClr val="tx1">
                  <a:lumMod val="75000"/>
                  <a:lumOff val="25000"/>
                </a:schemeClr>
              </a:buClr>
              <a:buNone/>
            </a:pPr>
            <a:endParaRPr lang="it-IT" sz="1050" dirty="0"/>
          </a:p>
          <a:p>
            <a:pPr marL="0" indent="0" algn="just"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it-IT" sz="2400" b="1" i="1" dirty="0">
                <a:solidFill>
                  <a:srgbClr val="FF0000"/>
                </a:solidFill>
              </a:rPr>
              <a:t>Ne consegue che, </a:t>
            </a:r>
            <a:r>
              <a:rPr lang="it-IT" sz="2400" b="1" i="1" u="sng" dirty="0">
                <a:solidFill>
                  <a:srgbClr val="FF0000"/>
                </a:solidFill>
              </a:rPr>
              <a:t>comunque</a:t>
            </a:r>
            <a:r>
              <a:rPr lang="it-IT" sz="2400" b="1" i="1" dirty="0">
                <a:solidFill>
                  <a:srgbClr val="FF0000"/>
                </a:solidFill>
              </a:rPr>
              <a:t>, le ASD dovranno formare i propri collaboratori per primo soccorso e antincendio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27D910E0-CC61-49FF-88C5-7A88DB13C9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331" y="5687947"/>
            <a:ext cx="1789044" cy="76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770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67B53E7-373A-486E-83CC-91D0A6B4D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63826"/>
            <a:ext cx="8596668" cy="609600"/>
          </a:xfrm>
        </p:spPr>
        <p:txBody>
          <a:bodyPr/>
          <a:lstStyle/>
          <a:p>
            <a:pPr algn="ctr"/>
            <a:r>
              <a:rPr lang="it-IT" sz="2800" b="1" dirty="0">
                <a:solidFill>
                  <a:srgbClr val="54A021"/>
                </a:solidFill>
              </a:rPr>
              <a:t>Eventi manifestazioni, gare...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60C7931-5A48-4366-A2CC-3A42AF447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06432"/>
            <a:ext cx="8596668" cy="4399237"/>
          </a:xfrm>
        </p:spPr>
        <p:txBody>
          <a:bodyPr/>
          <a:lstStyle/>
          <a:p>
            <a:pPr marL="0" indent="0">
              <a:buNone/>
            </a:pPr>
            <a:r>
              <a:rPr lang="it-IT" sz="2400" dirty="0"/>
              <a:t>3 giugno 2017…				Circolare «Gabrielli»</a:t>
            </a:r>
          </a:p>
          <a:p>
            <a:pPr marL="0" indent="0">
              <a:buNone/>
            </a:pPr>
            <a:endParaRPr lang="it-IT" sz="600" dirty="0"/>
          </a:p>
          <a:p>
            <a:pPr marL="0" indent="0">
              <a:buNone/>
            </a:pPr>
            <a:r>
              <a:rPr lang="it-IT" sz="2400" dirty="0">
                <a:solidFill>
                  <a:srgbClr val="FF0000"/>
                </a:solidFill>
              </a:rPr>
              <a:t>SAFETY</a:t>
            </a:r>
            <a:r>
              <a:rPr lang="it-IT" sz="2400" dirty="0"/>
              <a:t>: misure di sicurezza preventiva, attinenti a dispositivi e misure strutturali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FF0000"/>
                </a:solidFill>
              </a:rPr>
              <a:t>SECURITY</a:t>
            </a:r>
            <a:r>
              <a:rPr lang="it-IT" sz="2400" dirty="0"/>
              <a:t>: servizio di ordine e sicurezza pubblica «sul campo»</a:t>
            </a:r>
          </a:p>
          <a:p>
            <a:pPr marL="0" indent="0" algn="just">
              <a:buNone/>
            </a:pPr>
            <a:endParaRPr lang="it-IT" sz="800" dirty="0"/>
          </a:p>
          <a:p>
            <a:pPr marL="0" indent="0" algn="just">
              <a:buNone/>
            </a:pPr>
            <a:r>
              <a:rPr lang="it-IT" dirty="0"/>
              <a:t>Indipendentemente dalla tipologia di manifestazione, sarà opportuno per gli organizzatori un’accurata valutazione delle misure di sicurezza, in merito alle quali non è possibile dare linee guida standard, ma sarà necessario tenere un approccio </a:t>
            </a:r>
            <a:r>
              <a:rPr lang="it-IT" i="1" dirty="0"/>
              <a:t>flessibile</a:t>
            </a:r>
            <a:r>
              <a:rPr lang="it-IT" dirty="0"/>
              <a:t>, che fa sì che ad ogni singola manifestazione corrisponda una valutazione </a:t>
            </a:r>
            <a:r>
              <a:rPr lang="it-IT" i="1" dirty="0"/>
              <a:t>ad hoc</a:t>
            </a:r>
            <a:r>
              <a:rPr lang="it-IT" dirty="0"/>
              <a:t> del quadro complessivo dei rischi e delle misure da attuare.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DEBD52AE-7BD5-4BB0-88E3-C292A6612D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331" y="5807217"/>
            <a:ext cx="1789044" cy="763095"/>
          </a:xfrm>
          <a:prstGeom prst="rect">
            <a:avLst/>
          </a:prstGeom>
        </p:spPr>
      </p:pic>
      <p:sp>
        <p:nvSpPr>
          <p:cNvPr id="5" name="Freccia a destra 4">
            <a:extLst>
              <a:ext uri="{FF2B5EF4-FFF2-40B4-BE49-F238E27FC236}">
                <a16:creationId xmlns:a16="http://schemas.microsoft.com/office/drawing/2014/main" xmlns="" id="{B47937AB-A33F-41B3-BAC3-EF7B5A8865B2}"/>
              </a:ext>
            </a:extLst>
          </p:cNvPr>
          <p:cNvSpPr/>
          <p:nvPr/>
        </p:nvSpPr>
        <p:spPr>
          <a:xfrm>
            <a:off x="3032487" y="1292086"/>
            <a:ext cx="1141948" cy="31805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933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8FBEE2C-DEFB-4CB2-93F3-A788B4824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9357"/>
          </a:xfrm>
        </p:spPr>
        <p:txBody>
          <a:bodyPr/>
          <a:lstStyle/>
          <a:p>
            <a:pPr algn="ctr"/>
            <a:r>
              <a:rPr lang="it-IT" sz="2800" b="1" dirty="0">
                <a:solidFill>
                  <a:srgbClr val="54A021"/>
                </a:solidFill>
              </a:rPr>
              <a:t>Contatti e riferimenti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45F4CE5-759B-426E-BFBA-37DFAD818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8957"/>
            <a:ext cx="8596668" cy="47824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200" dirty="0">
                <a:solidFill>
                  <a:schemeClr val="accent2"/>
                </a:solidFill>
              </a:rPr>
              <a:t>www.uisp.it – </a:t>
            </a:r>
            <a:r>
              <a:rPr lang="it-IT" sz="3200" i="1" dirty="0">
                <a:solidFill>
                  <a:schemeClr val="accent2"/>
                </a:solidFill>
              </a:rPr>
              <a:t>servizi associazioni sportive</a:t>
            </a:r>
          </a:p>
          <a:p>
            <a:pPr marL="0" indent="0" algn="ctr">
              <a:buNone/>
            </a:pPr>
            <a:r>
              <a:rPr lang="it-IT" sz="3200" dirty="0">
                <a:solidFill>
                  <a:schemeClr val="accent2"/>
                </a:solidFill>
              </a:rPr>
              <a:t>firenze@uisp.it</a:t>
            </a:r>
          </a:p>
          <a:p>
            <a:pPr marL="0" indent="0" algn="ctr">
              <a:buNone/>
            </a:pPr>
            <a:r>
              <a:rPr lang="it-IT" sz="3200" dirty="0" smtClean="0">
                <a:solidFill>
                  <a:schemeClr val="accent2"/>
                </a:solidFill>
              </a:rPr>
              <a:t>acammelli@uispfirenze.it</a:t>
            </a:r>
            <a:endParaRPr lang="it-IT" sz="3200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it-IT" sz="3200" dirty="0" smtClean="0">
                <a:solidFill>
                  <a:schemeClr val="accent2"/>
                </a:solidFill>
              </a:rPr>
              <a:t>formazione@uispfirenze.it</a:t>
            </a:r>
            <a:endParaRPr lang="it-IT" sz="3200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it-IT" sz="3200" dirty="0">
                <a:solidFill>
                  <a:schemeClr val="accent2"/>
                </a:solidFill>
              </a:rPr>
              <a:t>055/6583512</a:t>
            </a:r>
          </a:p>
        </p:txBody>
      </p:sp>
    </p:spTree>
    <p:extLst>
      <p:ext uri="{BB962C8B-B14F-4D97-AF65-F5344CB8AC3E}">
        <p14:creationId xmlns:p14="http://schemas.microsoft.com/office/powerpoint/2010/main" val="1962145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FD16C6F-14E9-4BF3-A1F7-6D2902FA7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54156"/>
            <a:ext cx="8596668" cy="742122"/>
          </a:xfrm>
        </p:spPr>
        <p:txBody>
          <a:bodyPr/>
          <a:lstStyle/>
          <a:p>
            <a:pPr algn="ctr"/>
            <a:r>
              <a:rPr lang="it-IT" dirty="0">
                <a:solidFill>
                  <a:schemeClr val="accent2"/>
                </a:solidFill>
              </a:rPr>
              <a:t>OBIETTIVI DELL’INCONTRO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2A6E39F-2088-4088-874C-E726E2621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48555"/>
            <a:ext cx="8596668" cy="3418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3600" b="1" i="1" dirty="0">
                <a:solidFill>
                  <a:schemeClr val="accent2"/>
                </a:solidFill>
              </a:rPr>
              <a:t>INFORMARE</a:t>
            </a:r>
            <a:r>
              <a:rPr lang="it-IT" sz="3600" dirty="0"/>
              <a:t> su una materia che riguarda tutti noi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3600" b="1" i="1" dirty="0">
                <a:solidFill>
                  <a:schemeClr val="accent2"/>
                </a:solidFill>
              </a:rPr>
              <a:t>OFFRIRE</a:t>
            </a:r>
            <a:r>
              <a:rPr lang="it-IT" sz="3600" dirty="0"/>
              <a:t> un servizio alle società sportive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3600" b="1" i="1" dirty="0">
                <a:solidFill>
                  <a:schemeClr val="accent2"/>
                </a:solidFill>
              </a:rPr>
              <a:t>DEFINIRE</a:t>
            </a:r>
            <a:r>
              <a:rPr lang="it-IT" sz="3600" dirty="0"/>
              <a:t> il quadro delle responsabilità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6BA50C8E-705F-4B6A-8FD0-76D2D0FC49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836" y="5767467"/>
            <a:ext cx="1789044" cy="76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287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EE7A544-6ED3-4070-A84E-D2EFF6B56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22852"/>
            <a:ext cx="8824475" cy="940905"/>
          </a:xfrm>
        </p:spPr>
        <p:txBody>
          <a:bodyPr>
            <a:normAutofit/>
          </a:bodyPr>
          <a:lstStyle/>
          <a:p>
            <a:pPr algn="ctr"/>
            <a:r>
              <a:rPr lang="it-IT" b="1" dirty="0">
                <a:solidFill>
                  <a:schemeClr val="accent2"/>
                </a:solidFill>
              </a:rPr>
              <a:t>SICUREZZA: </a:t>
            </a:r>
            <a:r>
              <a:rPr lang="it-IT" i="1" dirty="0">
                <a:solidFill>
                  <a:schemeClr val="accent2"/>
                </a:solidFill>
                <a:sym typeface="Wingdings" panose="05000000000000000000" pitchFamily="2" charset="2"/>
              </a:rPr>
              <a:t>conoscenza </a:t>
            </a:r>
            <a:r>
              <a:rPr lang="it-IT" sz="2700" dirty="0">
                <a:solidFill>
                  <a:schemeClr val="accent2"/>
                </a:solidFill>
                <a:sym typeface="Wingdings" panose="05000000000000000000" pitchFamily="2" charset="2"/>
              </a:rPr>
              <a:t>e</a:t>
            </a:r>
            <a:r>
              <a:rPr lang="it-IT" i="1" dirty="0">
                <a:solidFill>
                  <a:schemeClr val="accent2"/>
                </a:solidFill>
                <a:sym typeface="Wingdings" panose="05000000000000000000" pitchFamily="2" charset="2"/>
              </a:rPr>
              <a:t> consapevolezza</a:t>
            </a:r>
            <a:endParaRPr lang="it-IT" i="1" dirty="0">
              <a:solidFill>
                <a:schemeClr val="accent2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29DB133-1CC2-4FB1-AA1C-8641F469D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6049" y="1514004"/>
            <a:ext cx="7949831" cy="42534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4800" b="1" dirty="0"/>
              <a:t>PERICOLO</a:t>
            </a:r>
          </a:p>
          <a:p>
            <a:pPr marL="0" indent="0">
              <a:buNone/>
            </a:pPr>
            <a:endParaRPr lang="it-IT" sz="4800" dirty="0"/>
          </a:p>
          <a:p>
            <a:pPr marL="0" indent="0">
              <a:buNone/>
            </a:pPr>
            <a:r>
              <a:rPr lang="it-IT" sz="4800" dirty="0"/>
              <a:t>			</a:t>
            </a:r>
            <a:r>
              <a:rPr lang="it-IT" sz="4800" b="1" dirty="0"/>
              <a:t>RISCHIO</a:t>
            </a:r>
            <a:r>
              <a:rPr lang="it-IT" sz="2400" dirty="0"/>
              <a:t>																			</a:t>
            </a:r>
            <a:r>
              <a:rPr lang="it-IT" sz="2600" dirty="0"/>
              <a:t>persone/lavoratori</a:t>
            </a:r>
          </a:p>
          <a:p>
            <a:pPr marL="0" indent="0">
              <a:buNone/>
            </a:pPr>
            <a:r>
              <a:rPr lang="it-IT" sz="4800" dirty="0"/>
              <a:t>					</a:t>
            </a:r>
          </a:p>
          <a:p>
            <a:pPr marL="0" indent="0">
              <a:buNone/>
            </a:pPr>
            <a:r>
              <a:rPr lang="it-IT" sz="4800" dirty="0"/>
              <a:t>							</a:t>
            </a:r>
            <a:r>
              <a:rPr lang="it-IT" sz="4800" b="1" dirty="0"/>
              <a:t>DANNO</a:t>
            </a:r>
            <a:endParaRPr lang="it-IT" b="1" dirty="0"/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xmlns="" id="{CA5EEAF1-9745-4A1B-A072-97763C58394B}"/>
              </a:ext>
            </a:extLst>
          </p:cNvPr>
          <p:cNvSpPr/>
          <p:nvPr/>
        </p:nvSpPr>
        <p:spPr>
          <a:xfrm rot="2750144">
            <a:off x="2595900" y="2442572"/>
            <a:ext cx="852665" cy="31805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2"/>
              </a:solidFill>
            </a:endParaRPr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xmlns="" id="{110B1E22-52F8-47C8-B450-F6EDC5FC8FDD}"/>
              </a:ext>
            </a:extLst>
          </p:cNvPr>
          <p:cNvSpPr/>
          <p:nvPr/>
        </p:nvSpPr>
        <p:spPr>
          <a:xfrm rot="2750144">
            <a:off x="4330263" y="4094185"/>
            <a:ext cx="1135480" cy="31805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2"/>
              </a:solidFill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3523B1FF-061B-4DC0-A202-A713D93290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836" y="5767467"/>
            <a:ext cx="1789044" cy="763095"/>
          </a:xfrm>
          <a:prstGeom prst="rect">
            <a:avLst/>
          </a:prstGeom>
        </p:spPr>
      </p:pic>
      <p:cxnSp>
        <p:nvCxnSpPr>
          <p:cNvPr id="11" name="Connettore curvo 10">
            <a:extLst>
              <a:ext uri="{FF2B5EF4-FFF2-40B4-BE49-F238E27FC236}">
                <a16:creationId xmlns:a16="http://schemas.microsoft.com/office/drawing/2014/main" xmlns="" id="{0ED35158-76ED-4D59-846E-53C01171B073}"/>
              </a:ext>
            </a:extLst>
          </p:cNvPr>
          <p:cNvCxnSpPr>
            <a:cxnSpLocks/>
          </p:cNvCxnSpPr>
          <p:nvPr/>
        </p:nvCxnSpPr>
        <p:spPr>
          <a:xfrm flipV="1">
            <a:off x="5367879" y="3815889"/>
            <a:ext cx="1019669" cy="450574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501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FDA0FB1-51F1-48DC-84D8-257AA06C7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070" y="265043"/>
            <a:ext cx="9488556" cy="1307554"/>
          </a:xfrm>
        </p:spPr>
        <p:txBody>
          <a:bodyPr>
            <a:normAutofit fontScale="90000"/>
          </a:bodyPr>
          <a:lstStyle/>
          <a:p>
            <a:r>
              <a:rPr lang="it-IT" sz="4400" dirty="0">
                <a:solidFill>
                  <a:schemeClr val="accent2"/>
                </a:solidFill>
              </a:rPr>
              <a:t>www.uisp.it</a:t>
            </a:r>
            <a:r>
              <a:rPr lang="it-IT" dirty="0">
                <a:solidFill>
                  <a:schemeClr val="accent2"/>
                </a:solidFill>
              </a:rPr>
              <a:t/>
            </a:r>
            <a:br>
              <a:rPr lang="it-IT" dirty="0">
                <a:solidFill>
                  <a:schemeClr val="accent2"/>
                </a:solidFill>
              </a:rPr>
            </a:br>
            <a:r>
              <a:rPr lang="it-IT" dirty="0">
                <a:solidFill>
                  <a:schemeClr val="accent2"/>
                </a:solidFill>
              </a:rPr>
              <a:t>								</a:t>
            </a:r>
            <a:r>
              <a:rPr lang="it-IT" sz="2800" dirty="0">
                <a:solidFill>
                  <a:schemeClr val="accent2"/>
                </a:solidFill>
                <a:sym typeface="Wingdings" panose="05000000000000000000" pitchFamily="2" charset="2"/>
              </a:rPr>
              <a:t>SERVIZI ASSOCIAZIONI SPORTIVE</a:t>
            </a:r>
            <a:endParaRPr lang="it-IT" sz="2800" dirty="0">
              <a:solidFill>
                <a:schemeClr val="accent2"/>
              </a:solidFill>
            </a:endParaRPr>
          </a:p>
        </p:txBody>
      </p:sp>
      <p:pic>
        <p:nvPicPr>
          <p:cNvPr id="17" name="Segnaposto contenuto 16">
            <a:extLst>
              <a:ext uri="{FF2B5EF4-FFF2-40B4-BE49-F238E27FC236}">
                <a16:creationId xmlns:a16="http://schemas.microsoft.com/office/drawing/2014/main" xmlns="" id="{513DD935-DAA3-4A76-A7AB-512D88000CD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3847" y="1572596"/>
            <a:ext cx="7898291" cy="499386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4581E979-9495-41CC-988E-39F670136A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49" y="5889495"/>
            <a:ext cx="1789044" cy="763095"/>
          </a:xfrm>
          <a:prstGeom prst="rect">
            <a:avLst/>
          </a:prstGeom>
        </p:spPr>
      </p:pic>
      <p:cxnSp>
        <p:nvCxnSpPr>
          <p:cNvPr id="7" name="Connettore curvo 6">
            <a:extLst>
              <a:ext uri="{FF2B5EF4-FFF2-40B4-BE49-F238E27FC236}">
                <a16:creationId xmlns:a16="http://schemas.microsoft.com/office/drawing/2014/main" xmlns="" id="{403CFC1F-31F1-4359-B8A6-CFD802016368}"/>
              </a:ext>
            </a:extLst>
          </p:cNvPr>
          <p:cNvCxnSpPr>
            <a:cxnSpLocks/>
          </p:cNvCxnSpPr>
          <p:nvPr/>
        </p:nvCxnSpPr>
        <p:spPr>
          <a:xfrm>
            <a:off x="3366052" y="727032"/>
            <a:ext cx="728870" cy="412655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629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7D61BBF-6309-47E5-8E82-48029B76A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109" y="927652"/>
            <a:ext cx="8596668" cy="4200939"/>
          </a:xfrm>
        </p:spPr>
        <p:txBody>
          <a:bodyPr>
            <a:normAutofit/>
          </a:bodyPr>
          <a:lstStyle/>
          <a:p>
            <a:pPr marL="914400" indent="-914400">
              <a:buClr>
                <a:schemeClr val="accent2"/>
              </a:buClr>
              <a:buFont typeface="+mj-lt"/>
              <a:buAutoNum type="arabicParenR"/>
            </a:pPr>
            <a:r>
              <a:rPr lang="it-IT" sz="5400" dirty="0">
                <a:solidFill>
                  <a:schemeClr val="accent2"/>
                </a:solidFill>
              </a:rPr>
              <a:t>sicurezza sul lavoro</a:t>
            </a:r>
          </a:p>
          <a:p>
            <a:pPr marL="914400" indent="-914400">
              <a:buClr>
                <a:schemeClr val="accent2"/>
              </a:buClr>
              <a:buFont typeface="+mj-lt"/>
              <a:buAutoNum type="arabicParenR"/>
            </a:pPr>
            <a:r>
              <a:rPr lang="it-IT" sz="5400" dirty="0">
                <a:solidFill>
                  <a:schemeClr val="accent2"/>
                </a:solidFill>
              </a:rPr>
              <a:t>impianti sportivi</a:t>
            </a:r>
          </a:p>
          <a:p>
            <a:pPr marL="914400" indent="-914400">
              <a:buClr>
                <a:schemeClr val="accent2"/>
              </a:buClr>
              <a:buFont typeface="+mj-lt"/>
              <a:buAutoNum type="arabicParenR"/>
            </a:pPr>
            <a:r>
              <a:rPr lang="it-IT" sz="5400" dirty="0">
                <a:solidFill>
                  <a:schemeClr val="accent2"/>
                </a:solidFill>
              </a:rPr>
              <a:t>eventi, manifestazioni, gare…</a:t>
            </a:r>
            <a:endParaRPr lang="it-IT" dirty="0">
              <a:solidFill>
                <a:schemeClr val="accent2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7248B9C5-81C6-4A27-B83F-9929F94B3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80" y="5780719"/>
            <a:ext cx="1789044" cy="76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335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8B573A8-BA74-4A3A-B0A5-7F1C23447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3498"/>
            <a:ext cx="8596668" cy="954641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100" b="1" dirty="0">
                <a:solidFill>
                  <a:schemeClr val="accent2"/>
                </a:solidFill>
              </a:rPr>
              <a:t>La sicurezza sul lavoro:</a:t>
            </a:r>
            <a:br>
              <a:rPr lang="it-IT" sz="3100" b="1" dirty="0">
                <a:solidFill>
                  <a:schemeClr val="accent2"/>
                </a:solidFill>
              </a:rPr>
            </a:br>
            <a:r>
              <a:rPr lang="it-IT" sz="3100" b="1" dirty="0">
                <a:solidFill>
                  <a:schemeClr val="accent2"/>
                </a:solidFill>
              </a:rPr>
              <a:t>il quadro normativo</a:t>
            </a:r>
            <a:r>
              <a:rPr lang="it-IT" dirty="0">
                <a:solidFill>
                  <a:schemeClr val="accent2"/>
                </a:solidFill>
              </a:rPr>
              <a:t/>
            </a:r>
            <a:br>
              <a:rPr lang="it-IT" dirty="0">
                <a:solidFill>
                  <a:schemeClr val="accent2"/>
                </a:solidFill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316B419-A7C1-4DE0-96F8-9E3CDD81D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4654"/>
            <a:ext cx="8596668" cy="3962234"/>
          </a:xfrm>
        </p:spPr>
        <p:txBody>
          <a:bodyPr>
            <a:normAutofit fontScale="92500"/>
          </a:bodyPr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it-IT" sz="2800" dirty="0"/>
              <a:t>Costituzione Italiana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it-IT" sz="2800" dirty="0"/>
              <a:t>Direttiva Europea 89/391/CEE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it-IT" sz="2800" dirty="0"/>
              <a:t>Codice Civile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it-IT" sz="2800" dirty="0"/>
              <a:t>Statuto dei Lavoratori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it-IT" sz="2800" dirty="0" err="1"/>
              <a:t>D.Lgs.</a:t>
            </a:r>
            <a:r>
              <a:rPr lang="it-IT" sz="2800" dirty="0"/>
              <a:t> 626/1994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it-IT" sz="4000" b="1" dirty="0" err="1"/>
              <a:t>D.Lgs.</a:t>
            </a:r>
            <a:r>
              <a:rPr lang="it-IT" sz="4000" b="1" dirty="0"/>
              <a:t> 81/2008 </a:t>
            </a:r>
            <a:r>
              <a:rPr lang="it-IT" sz="4000" b="1" i="1" dirty="0"/>
              <a:t>«Testo Unico sulla Salute e Sicurezza sul Lavoro»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D8D41AE8-72E2-40D8-93F0-E75E3DB5BE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836" y="5833728"/>
            <a:ext cx="1789044" cy="76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817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0EFF506-D125-4494-B774-792133C16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98783"/>
            <a:ext cx="8596668" cy="1013698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err="1">
                <a:solidFill>
                  <a:schemeClr val="accent2"/>
                </a:solidFill>
              </a:rPr>
              <a:t>D.Lgs.</a:t>
            </a:r>
            <a:r>
              <a:rPr lang="it-IT" sz="2800" b="1" dirty="0">
                <a:solidFill>
                  <a:schemeClr val="accent2"/>
                </a:solidFill>
              </a:rPr>
              <a:t> 81/2008:</a:t>
            </a:r>
            <a:br>
              <a:rPr lang="it-IT" sz="2800" b="1" dirty="0">
                <a:solidFill>
                  <a:schemeClr val="accent2"/>
                </a:solidFill>
              </a:rPr>
            </a:br>
            <a:r>
              <a:rPr lang="it-IT" sz="2800" b="1" dirty="0">
                <a:solidFill>
                  <a:schemeClr val="accent2"/>
                </a:solidFill>
              </a:rPr>
              <a:t>definizioni</a:t>
            </a:r>
            <a:endParaRPr lang="it-IT" sz="2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25CC633-1CDC-49BD-B862-BFAB299AF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64974"/>
            <a:ext cx="9328057" cy="4439478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it-IT" sz="2600" b="1" i="1" dirty="0"/>
              <a:t>DATORE DI LAVORO</a:t>
            </a:r>
            <a:r>
              <a:rPr lang="it-IT" sz="2600" dirty="0"/>
              <a:t>: il soggetto che, secondo il tipo e l’assetto dell’organizzazione nel cui ambito il lavoratore presta la propria attività, ha la responsabilità dell’organizzazione stessa o dell’unità produttiva in quanto esercita i </a:t>
            </a:r>
            <a:r>
              <a:rPr lang="it-IT" sz="2600" u="sng" dirty="0"/>
              <a:t>poteri decisionali e di spesa</a:t>
            </a:r>
            <a:r>
              <a:rPr lang="it-IT" sz="2600" dirty="0"/>
              <a:t> («organismo di vertice») 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it-IT" sz="2600" b="1" i="1" dirty="0"/>
              <a:t>LAVORATORE</a:t>
            </a:r>
            <a:r>
              <a:rPr lang="it-IT" sz="2600" dirty="0"/>
              <a:t>: persona che, </a:t>
            </a:r>
            <a:r>
              <a:rPr lang="it-IT" sz="2600" u="sng" dirty="0"/>
              <a:t>indipendentemente dalla tipologia contrattuale</a:t>
            </a:r>
            <a:r>
              <a:rPr lang="it-IT" sz="2600" dirty="0"/>
              <a:t>, svolge un’attività lavorativa nell’ambito dell’organizzazione di un datore pubblico o privato, </a:t>
            </a:r>
            <a:r>
              <a:rPr lang="it-IT" sz="2600" u="sng" dirty="0"/>
              <a:t>con o senza retribuzione</a:t>
            </a:r>
            <a:r>
              <a:rPr lang="it-IT" sz="2600" dirty="0"/>
              <a:t>, anche al solo fine di apprendere un mestiere, un’arte o una professione…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accent2"/>
                </a:solidFill>
              </a:rPr>
              <a:t>		Comprende tutti i settori di attività e tutte le tipologie di rischio, il mondo del no profit in generale, il terzo settore e quindi </a:t>
            </a:r>
            <a:r>
              <a:rPr lang="it-IT" sz="2800" u="sng" dirty="0">
                <a:solidFill>
                  <a:schemeClr val="accent2"/>
                </a:solidFill>
              </a:rPr>
              <a:t>anche le associazioni sportive dilettantistiche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C6162EAC-B4B9-4468-9CB0-95FCEA8A76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836" y="5956945"/>
            <a:ext cx="1789044" cy="763095"/>
          </a:xfrm>
          <a:prstGeom prst="rect">
            <a:avLst/>
          </a:prstGeom>
        </p:spPr>
      </p:pic>
      <p:sp>
        <p:nvSpPr>
          <p:cNvPr id="5" name="Freccia a destra 4">
            <a:extLst>
              <a:ext uri="{FF2B5EF4-FFF2-40B4-BE49-F238E27FC236}">
                <a16:creationId xmlns:a16="http://schemas.microsoft.com/office/drawing/2014/main" xmlns="" id="{356144D9-7A2A-4E91-8B4F-F436C505C730}"/>
              </a:ext>
            </a:extLst>
          </p:cNvPr>
          <p:cNvSpPr/>
          <p:nvPr/>
        </p:nvSpPr>
        <p:spPr>
          <a:xfrm>
            <a:off x="951895" y="4552121"/>
            <a:ext cx="552227" cy="31805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298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4242117-EAD3-4759-A704-3B8D50C4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344950"/>
            <a:ext cx="8596668" cy="94090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800" b="1" dirty="0">
                <a:solidFill>
                  <a:srgbClr val="54A021"/>
                </a:solidFill>
              </a:rPr>
              <a:t>La sicurezza sul lavoro:</a:t>
            </a:r>
            <a:br>
              <a:rPr lang="it-IT" sz="2800" b="1" dirty="0">
                <a:solidFill>
                  <a:srgbClr val="54A021"/>
                </a:solidFill>
              </a:rPr>
            </a:br>
            <a:r>
              <a:rPr lang="it-IT" sz="2800" b="1" dirty="0">
                <a:solidFill>
                  <a:srgbClr val="54A021"/>
                </a:solidFill>
              </a:rPr>
              <a:t>cosa devono fare le ASD?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D341DB2-6C31-4386-8AFF-16E6F0B0D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85854"/>
            <a:ext cx="8996753" cy="5247468"/>
          </a:xfrm>
        </p:spPr>
        <p:txBody>
          <a:bodyPr>
            <a:normAutofit fontScale="92500"/>
          </a:bodyPr>
          <a:lstStyle/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it-IT" sz="2400" dirty="0"/>
              <a:t>ASD </a:t>
            </a:r>
            <a:r>
              <a:rPr lang="it-IT" sz="2400" b="1" u="sng" dirty="0">
                <a:solidFill>
                  <a:srgbClr val="FF0000"/>
                </a:solidFill>
              </a:rPr>
              <a:t>con</a:t>
            </a:r>
            <a:r>
              <a:rPr lang="it-IT" sz="2400" dirty="0"/>
              <a:t> lavoratori subordinati: adempiere </a:t>
            </a:r>
            <a:r>
              <a:rPr lang="it-IT" sz="2400" b="1" u="sng" dirty="0">
                <a:solidFill>
                  <a:srgbClr val="FF0000"/>
                </a:solidFill>
              </a:rPr>
              <a:t>a tutti</a:t>
            </a:r>
            <a:r>
              <a:rPr lang="it-IT" sz="2400" dirty="0"/>
              <a:t> gli obblighi del </a:t>
            </a:r>
            <a:r>
              <a:rPr lang="it-IT" sz="2400" dirty="0" err="1"/>
              <a:t>D.Lgs.</a:t>
            </a:r>
            <a:r>
              <a:rPr lang="it-IT" sz="2400" dirty="0"/>
              <a:t> 81/08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it-IT" sz="2400" dirty="0"/>
              <a:t>ASD </a:t>
            </a:r>
            <a:r>
              <a:rPr lang="it-IT" sz="2400" b="1" u="sng" dirty="0">
                <a:solidFill>
                  <a:srgbClr val="0070C0"/>
                </a:solidFill>
              </a:rPr>
              <a:t>senza</a:t>
            </a:r>
            <a:r>
              <a:rPr lang="it-IT" sz="2400" dirty="0"/>
              <a:t> lavoratori subordinati: adempiere </a:t>
            </a:r>
            <a:r>
              <a:rPr lang="it-IT" sz="2400" b="1" u="sng" dirty="0">
                <a:solidFill>
                  <a:srgbClr val="0070C0"/>
                </a:solidFill>
              </a:rPr>
              <a:t>in parte</a:t>
            </a:r>
            <a:r>
              <a:rPr lang="it-IT" sz="2400" dirty="0"/>
              <a:t> agli obblighi del </a:t>
            </a:r>
            <a:r>
              <a:rPr lang="it-IT" sz="2400" dirty="0" err="1"/>
              <a:t>D.Lgs.</a:t>
            </a:r>
            <a:r>
              <a:rPr lang="it-IT" sz="2400" dirty="0"/>
              <a:t> 81/08</a:t>
            </a:r>
          </a:p>
          <a:p>
            <a:pPr marL="0" indent="0" algn="ctr">
              <a:buClrTx/>
              <a:buNone/>
            </a:pPr>
            <a:r>
              <a:rPr lang="it-IT" sz="2800" b="1" i="1" dirty="0"/>
              <a:t>Subordinato: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it-IT" sz="1900" dirty="0"/>
              <a:t>Criteri qualitativi: </a:t>
            </a:r>
            <a:r>
              <a:rPr lang="it-IT" sz="1900" dirty="0" err="1"/>
              <a:t>eterodirezione</a:t>
            </a:r>
            <a:r>
              <a:rPr lang="it-IT" sz="1900" dirty="0"/>
              <a:t> e dipendenza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it-IT" sz="1900" dirty="0"/>
              <a:t>Criteri sussidiari: contratto, prestazione, rischio economico, forma e modalità di retribuzione, orario, continuità, ferie…</a:t>
            </a:r>
          </a:p>
          <a:p>
            <a:pPr marL="0" indent="0" algn="just">
              <a:buNone/>
            </a:pPr>
            <a:r>
              <a:rPr lang="it-IT" sz="2600" b="1" dirty="0"/>
              <a:t>JOBS ACT</a:t>
            </a:r>
            <a:r>
              <a:rPr lang="it-IT" sz="2600" dirty="0"/>
              <a:t>: la «presunzione di subordinazione» </a:t>
            </a:r>
            <a:r>
              <a:rPr lang="it-IT" sz="2600" u="sng" dirty="0"/>
              <a:t>non si applica</a:t>
            </a:r>
            <a:r>
              <a:rPr lang="it-IT" sz="2600" dirty="0"/>
              <a:t> alle collaborazioni rese a fini istituzionali in favore delle associazioni e società sportive dilettantistiche affiliate alle federazioni sportive nazionali, alle discipline sportive associate e agli enti di promozione sportiva riconosciuti dal C.O.N.I.</a:t>
            </a:r>
          </a:p>
          <a:p>
            <a:pPr marL="0" indent="0" algn="just">
              <a:buClrTx/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833587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180259E-73F7-4986-B901-25A14FA18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8139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500" b="1" dirty="0">
                <a:solidFill>
                  <a:srgbClr val="54A021"/>
                </a:solidFill>
              </a:rPr>
              <a:t>La sicurezza sul lavoro:</a:t>
            </a:r>
            <a:br>
              <a:rPr lang="it-IT" sz="2500" b="1" dirty="0">
                <a:solidFill>
                  <a:srgbClr val="54A021"/>
                </a:solidFill>
              </a:rPr>
            </a:br>
            <a:r>
              <a:rPr lang="it-IT" sz="2500" b="1" dirty="0">
                <a:solidFill>
                  <a:srgbClr val="54A021"/>
                </a:solidFill>
              </a:rPr>
              <a:t>cosa devono fare le ASD?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7723DE8-CA0B-45BB-B927-D7FD68B43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6278"/>
            <a:ext cx="8596668" cy="40816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i="1" dirty="0"/>
              <a:t>Quindi…</a:t>
            </a:r>
          </a:p>
          <a:p>
            <a:pPr marL="0" indent="0" algn="just">
              <a:buNone/>
            </a:pPr>
            <a:r>
              <a:rPr lang="it-IT" sz="2400" dirty="0"/>
              <a:t>se una ASD ha lavoratori autonomi (partite IVA), volontari, percettori compensi sportivi e percettori voucher </a:t>
            </a:r>
            <a:r>
              <a:rPr lang="it-IT" sz="2400" b="1" dirty="0">
                <a:solidFill>
                  <a:srgbClr val="0070C0"/>
                </a:solidFill>
              </a:rPr>
              <a:t>DEVE</a:t>
            </a:r>
            <a:r>
              <a:rPr lang="it-IT" sz="2400" dirty="0">
                <a:solidFill>
                  <a:srgbClr val="0070C0"/>
                </a:solidFill>
              </a:rPr>
              <a:t> </a:t>
            </a:r>
            <a:r>
              <a:rPr lang="it-IT" sz="2400" b="1" dirty="0">
                <a:solidFill>
                  <a:srgbClr val="0070C0"/>
                </a:solidFill>
              </a:rPr>
              <a:t>verso i propri collaboratori</a:t>
            </a:r>
            <a:r>
              <a:rPr lang="it-IT" sz="2400" dirty="0"/>
              <a:t> (art. 21 e 26 </a:t>
            </a:r>
            <a:r>
              <a:rPr lang="it-IT" sz="2400" dirty="0" err="1"/>
              <a:t>D.Lgs</a:t>
            </a:r>
            <a:r>
              <a:rPr lang="it-IT" sz="2400" dirty="0"/>
              <a:t> 81):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it-IT" sz="2400" dirty="0"/>
              <a:t>Informarli su eventuali rischi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it-IT" sz="2400" dirty="0"/>
              <a:t>Dotarli di attrezzature di lavoro a norma (CE)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it-IT" sz="2400" dirty="0"/>
              <a:t>Dotarli di dispositivi di protezione individuale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it-IT" sz="2400" dirty="0"/>
              <a:t>Dotarli di tesserino di riconoscimento in caso di lavoro in appalto o subappalto (fotografia e generalità)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09DD74E0-803D-4AB5-AA21-0818679FBE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836" y="5943693"/>
            <a:ext cx="1789044" cy="76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060513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891</TotalTime>
  <Words>893</Words>
  <Application>Microsoft Office PowerPoint</Application>
  <PresentationFormat>Personalizzato</PresentationFormat>
  <Paragraphs>118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Sfaccettatura</vt:lpstr>
      <vt:lpstr>Gli obblighi di SICUREZZA per le associazioni sportive dilettantistiche</vt:lpstr>
      <vt:lpstr>OBIETTIVI DELL’INCONTRO</vt:lpstr>
      <vt:lpstr>SICUREZZA: conoscenza e consapevolezza</vt:lpstr>
      <vt:lpstr>www.uisp.it         SERVIZI ASSOCIAZIONI SPORTIVE</vt:lpstr>
      <vt:lpstr>Presentazione standard di PowerPoint</vt:lpstr>
      <vt:lpstr>La sicurezza sul lavoro: il quadro normativo </vt:lpstr>
      <vt:lpstr>D.Lgs. 81/2008: definizioni</vt:lpstr>
      <vt:lpstr>La sicurezza sul lavoro: cosa devono fare le ASD?</vt:lpstr>
      <vt:lpstr>La sicurezza sul lavoro: cosa devono fare le ASD?</vt:lpstr>
      <vt:lpstr>La sicurezza sul lavoro: cosa devono fare le ASD?</vt:lpstr>
      <vt:lpstr>La sicurezza sul lavoro: gli obblighi del D.Lgs. 81/08</vt:lpstr>
      <vt:lpstr>Presentazione standard di PowerPoint</vt:lpstr>
      <vt:lpstr>Impianti Sportivi</vt:lpstr>
      <vt:lpstr>Impianti Sportivi: figure e responsabilità</vt:lpstr>
      <vt:lpstr>Impianti Sportivi: obblighi del gestore</vt:lpstr>
      <vt:lpstr>Impianti Sportivi: obblighi del gestore</vt:lpstr>
      <vt:lpstr>Impianti Sportivi: figure e responsabilità</vt:lpstr>
      <vt:lpstr>Eventi manifestazioni, gare...</vt:lpstr>
      <vt:lpstr>Contatti e riferimenti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Andrea Cammelli</dc:creator>
  <cp:lastModifiedBy>Annalisa Saviozzi</cp:lastModifiedBy>
  <cp:revision>157</cp:revision>
  <dcterms:created xsi:type="dcterms:W3CDTF">2017-09-19T12:10:34Z</dcterms:created>
  <dcterms:modified xsi:type="dcterms:W3CDTF">2017-10-10T14:34:49Z</dcterms:modified>
</cp:coreProperties>
</file>