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18"/>
  </p:notesMasterIdLst>
  <p:handoutMasterIdLst>
    <p:handoutMasterId r:id="rId19"/>
  </p:handoutMasterIdLst>
  <p:sldIdLst>
    <p:sldId id="256" r:id="rId2"/>
    <p:sldId id="395" r:id="rId3"/>
    <p:sldId id="377" r:id="rId4"/>
    <p:sldId id="396" r:id="rId5"/>
    <p:sldId id="397" r:id="rId6"/>
    <p:sldId id="400" r:id="rId7"/>
    <p:sldId id="401" r:id="rId8"/>
    <p:sldId id="410" r:id="rId9"/>
    <p:sldId id="404" r:id="rId10"/>
    <p:sldId id="402" r:id="rId11"/>
    <p:sldId id="403" r:id="rId12"/>
    <p:sldId id="406" r:id="rId13"/>
    <p:sldId id="407" r:id="rId14"/>
    <p:sldId id="408" r:id="rId15"/>
    <p:sldId id="409" r:id="rId16"/>
    <p:sldId id="412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92142E4C-5AC6-48F0-AF94-1D2C71171DF4}">
          <p14:sldIdLst>
            <p14:sldId id="256"/>
            <p14:sldId id="395"/>
            <p14:sldId id="377"/>
            <p14:sldId id="396"/>
            <p14:sldId id="397"/>
          </p14:sldIdLst>
        </p14:section>
        <p14:section name="Sezione senza titolo" id="{779205D5-AD43-4417-9CE1-A67F2D00E27A}">
          <p14:sldIdLst>
            <p14:sldId id="400"/>
            <p14:sldId id="401"/>
            <p14:sldId id="410"/>
            <p14:sldId id="404"/>
            <p14:sldId id="402"/>
            <p14:sldId id="403"/>
            <p14:sldId id="406"/>
            <p14:sldId id="407"/>
            <p14:sldId id="408"/>
            <p14:sldId id="409"/>
            <p14:sldId id="41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2931">
          <p15:clr>
            <a:srgbClr val="A4A3A4"/>
          </p15:clr>
        </p15:guide>
        <p15:guide id="3" orient="horz" pos="1071">
          <p15:clr>
            <a:srgbClr val="A4A3A4"/>
          </p15:clr>
        </p15:guide>
        <p15:guide id="4" orient="horz" pos="709">
          <p15:clr>
            <a:srgbClr val="A4A3A4"/>
          </p15:clr>
        </p15:guide>
        <p15:guide id="5" orient="horz" pos="527">
          <p15:clr>
            <a:srgbClr val="A4A3A4"/>
          </p15:clr>
        </p15:guide>
        <p15:guide id="6" orient="horz" pos="119">
          <p15:clr>
            <a:srgbClr val="A4A3A4"/>
          </p15:clr>
        </p15:guide>
        <p15:guide id="7" orient="horz" pos="346">
          <p15:clr>
            <a:srgbClr val="A4A3A4"/>
          </p15:clr>
        </p15:guide>
        <p15:guide id="8" pos="2880">
          <p15:clr>
            <a:srgbClr val="A4A3A4"/>
          </p15:clr>
        </p15:guide>
        <p15:guide id="9" pos="5420">
          <p15:clr>
            <a:srgbClr val="A4A3A4"/>
          </p15:clr>
        </p15:guide>
        <p15:guide id="10" pos="2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renzo Tomadini" initials="LT" lastIdx="3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52FF"/>
    <a:srgbClr val="333333"/>
    <a:srgbClr val="CC3300"/>
    <a:srgbClr val="F6F2E7"/>
    <a:srgbClr val="ECE3CC"/>
    <a:srgbClr val="898E97"/>
    <a:srgbClr val="FF9900"/>
    <a:srgbClr val="9B1900"/>
    <a:srgbClr val="F0EA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72" autoAdjust="0"/>
    <p:restoredTop sz="86467" autoAdjust="0"/>
  </p:normalViewPr>
  <p:slideViewPr>
    <p:cSldViewPr showGuides="1">
      <p:cViewPr varScale="1">
        <p:scale>
          <a:sx n="65" d="100"/>
          <a:sy n="65" d="100"/>
        </p:scale>
        <p:origin x="1301" y="38"/>
      </p:cViewPr>
      <p:guideLst>
        <p:guide orient="horz" pos="2160"/>
        <p:guide orient="horz" pos="2931"/>
        <p:guide orient="horz" pos="1071"/>
        <p:guide orient="horz" pos="709"/>
        <p:guide orient="horz" pos="527"/>
        <p:guide orient="horz" pos="119"/>
        <p:guide orient="horz" pos="346"/>
        <p:guide pos="2880"/>
        <p:guide pos="5420"/>
        <p:guide pos="2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1DD6D7-E00A-4262-A7A9-DA340F00EF2D}" type="datetimeFigureOut">
              <a:rPr lang="it-IT" smtClean="0"/>
              <a:t>23/10/2018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1A52D-8506-40C3-A2F8-9048851C80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0283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DD3209-7288-4932-98F3-0457CCB55EF2}" type="datetimeFigureOut">
              <a:rPr lang="it-IT" smtClean="0"/>
              <a:pPr/>
              <a:t>23/10/2018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974BE-DC02-4EED-BA07-9B3EDE20B59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7765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 userDrawn="1"/>
        </p:nvSpPr>
        <p:spPr bwMode="auto">
          <a:xfrm>
            <a:off x="0" y="5013176"/>
            <a:ext cx="9144000" cy="185191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Arial"/>
            </a:endParaRPr>
          </a:p>
        </p:txBody>
      </p:sp>
      <p:sp>
        <p:nvSpPr>
          <p:cNvPr id="7" name="Figura a mano libera 6"/>
          <p:cNvSpPr>
            <a:spLocks/>
          </p:cNvSpPr>
          <p:nvPr userDrawn="1"/>
        </p:nvSpPr>
        <p:spPr bwMode="auto">
          <a:xfrm>
            <a:off x="7164288" y="-13316"/>
            <a:ext cx="1979712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accent2">
              <a:lumMod val="50000"/>
              <a:alpha val="4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Arial"/>
            </a:endParaRPr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4544144" cy="365125"/>
          </a:xfrm>
        </p:spPr>
        <p:txBody>
          <a:bodyPr/>
          <a:lstStyle>
            <a:lvl1pPr>
              <a:defRPr sz="9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it-IT"/>
              <a:t>CHIRONE BUSINESS CONSULTANTS – Via F. Baracca, 39 – 30173 Venezia</a:t>
            </a:r>
            <a:endParaRPr lang="it-IT" dirty="0"/>
          </a:p>
        </p:txBody>
      </p:sp>
      <p:pic>
        <p:nvPicPr>
          <p:cNvPr id="2" name="Immagine 1" descr="logo Kira pipp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32656"/>
            <a:ext cx="3116064" cy="233704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6923112" cy="612000"/>
          </a:xfrm>
        </p:spPr>
        <p:txBody>
          <a:bodyPr lIns="90000">
            <a:normAutofit/>
          </a:bodyPr>
          <a:lstStyle>
            <a:lvl1pPr algn="l">
              <a:defRPr sz="2200" b="1">
                <a:solidFill>
                  <a:srgbClr val="1C1C1C"/>
                </a:solidFill>
              </a:defRPr>
            </a:lvl1pPr>
          </a:lstStyle>
          <a:p>
            <a:r>
              <a:rPr kumimoji="0" lang="it-IT" dirty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42984"/>
            <a:ext cx="8064000" cy="4857784"/>
          </a:xfrm>
        </p:spPr>
        <p:txBody>
          <a:bodyPr/>
          <a:lstStyle>
            <a:lvl1pPr>
              <a:defRPr sz="1800">
                <a:solidFill>
                  <a:srgbClr val="1C1C1C"/>
                </a:solidFill>
                <a:latin typeface="+mj-lt"/>
              </a:defRPr>
            </a:lvl1pPr>
            <a:lvl2pPr>
              <a:defRPr sz="2000">
                <a:solidFill>
                  <a:srgbClr val="1C1C1C"/>
                </a:solidFill>
                <a:latin typeface="+mj-lt"/>
              </a:defRPr>
            </a:lvl2pPr>
            <a:lvl3pPr>
              <a:defRPr sz="1800">
                <a:solidFill>
                  <a:srgbClr val="1C1C1C"/>
                </a:solidFill>
                <a:latin typeface="+mj-lt"/>
              </a:defRPr>
            </a:lvl3pPr>
            <a:lvl4pPr>
              <a:defRPr sz="1600">
                <a:solidFill>
                  <a:srgbClr val="1C1C1C"/>
                </a:solidFill>
                <a:latin typeface="+mj-lt"/>
              </a:defRPr>
            </a:lvl4pPr>
            <a:lvl5pPr>
              <a:defRPr sz="1600">
                <a:solidFill>
                  <a:srgbClr val="1C1C1C"/>
                </a:solidFill>
                <a:latin typeface="+mj-lt"/>
              </a:defRPr>
            </a:lvl5pPr>
          </a:lstStyle>
          <a:p>
            <a:pPr lvl="0" eaLnBrk="1" latinLnBrk="0" hangingPunct="1"/>
            <a:r>
              <a:rPr lang="it-IT" dirty="0"/>
              <a:t>Fare clic per modificare stili del testo dello schema</a:t>
            </a:r>
          </a:p>
          <a:p>
            <a:pPr lvl="1" eaLnBrk="1" latinLnBrk="0" hangingPunct="1"/>
            <a:r>
              <a:rPr lang="it-IT" dirty="0"/>
              <a:t>Secondo livello</a:t>
            </a:r>
          </a:p>
          <a:p>
            <a:pPr lvl="2" eaLnBrk="1" latinLnBrk="0" hangingPunct="1"/>
            <a:r>
              <a:rPr lang="it-IT" dirty="0"/>
              <a:t>Terzo livello</a:t>
            </a:r>
          </a:p>
          <a:p>
            <a:pPr lvl="3" eaLnBrk="1" latinLnBrk="0" hangingPunct="1"/>
            <a:r>
              <a:rPr lang="it-IT" dirty="0"/>
              <a:t>Quarto livello</a:t>
            </a:r>
          </a:p>
          <a:p>
            <a:pPr lvl="4" eaLnBrk="1" latinLnBrk="0" hangingPunct="1"/>
            <a:r>
              <a:rPr lang="it-IT" dirty="0"/>
              <a:t>Quinto livello</a:t>
            </a:r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fld id="{06E112F5-9043-452B-93D3-E03F2F76AEA4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6" name="Rettangolo 15"/>
          <p:cNvSpPr/>
          <p:nvPr userDrawn="1"/>
        </p:nvSpPr>
        <p:spPr>
          <a:xfrm>
            <a:off x="467544" y="922788"/>
            <a:ext cx="8136000" cy="7143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1 16"/>
          <p:cNvCxnSpPr/>
          <p:nvPr userDrawn="1"/>
        </p:nvCxnSpPr>
        <p:spPr>
          <a:xfrm>
            <a:off x="468313" y="6123100"/>
            <a:ext cx="8135937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magine 8" descr="logo Kira pipp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4624"/>
            <a:ext cx="1152128" cy="8640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064000" cy="612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vert="horz" lIns="0" tIns="0" rIns="0" bIns="0" anchor="b"/>
          <a:lstStyle>
            <a:lvl1pPr marL="0" algn="r" defTabSz="914400" rtl="0" eaLnBrk="1" latinLnBrk="0" hangingPunct="1">
              <a:defRPr kumimoji="0" lang="it-IT" sz="1000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fld id="{06E112F5-9043-452B-93D3-E03F2F76AEA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1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188913"/>
            <a:ext cx="7467600" cy="612000"/>
          </a:xfrm>
          <a:prstGeom prst="rect">
            <a:avLst/>
          </a:prstGeom>
        </p:spPr>
        <p:txBody>
          <a:bodyPr vert="horz" lIns="90000" rIns="45720" anchor="ctr">
            <a:normAutofit/>
          </a:bodyPr>
          <a:lstStyle/>
          <a:p>
            <a:r>
              <a:rPr kumimoji="0" lang="it-IT" dirty="0"/>
              <a:t>Fare clic per modificare lo stile del titolo</a:t>
            </a:r>
            <a:endParaRPr kumimoji="0" lang="en-US" dirty="0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117615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dirty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/>
              <a:t>Secondo livello</a:t>
            </a:r>
          </a:p>
          <a:p>
            <a:pPr lvl="2" eaLnBrk="1" latinLnBrk="0" hangingPunct="1"/>
            <a:r>
              <a:rPr kumimoji="0" lang="it-IT" dirty="0"/>
              <a:t>Terzo livello</a:t>
            </a:r>
          </a:p>
          <a:p>
            <a:pPr lvl="3" eaLnBrk="1" latinLnBrk="0" hangingPunct="1"/>
            <a:r>
              <a:rPr kumimoji="0" lang="it-IT" dirty="0"/>
              <a:t>Quarto livello</a:t>
            </a:r>
          </a:p>
          <a:p>
            <a:pPr lvl="4" eaLnBrk="1" latinLnBrk="0" hangingPunct="1"/>
            <a:r>
              <a:rPr kumimoji="0" lang="it-IT" dirty="0"/>
              <a:t>Quinto livello</a:t>
            </a:r>
            <a:endParaRPr kumimoji="0" lang="en-US" dirty="0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+mj-lt"/>
              </a:defRPr>
            </a:lvl1pPr>
          </a:lstStyle>
          <a:p>
            <a:fld id="{06E112F5-9043-452B-93D3-E03F2F76AEA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Figura a mano libera 10"/>
          <p:cNvSpPr>
            <a:spLocks/>
          </p:cNvSpPr>
          <p:nvPr userDrawn="1"/>
        </p:nvSpPr>
        <p:spPr bwMode="auto">
          <a:xfrm>
            <a:off x="0" y="6165304"/>
            <a:ext cx="9144000" cy="69269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accent2">
              <a:lumMod val="75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Arial"/>
            </a:endParaRPr>
          </a:p>
        </p:txBody>
      </p:sp>
      <p:sp>
        <p:nvSpPr>
          <p:cNvPr id="12" name="Figura a mano libera 11"/>
          <p:cNvSpPr>
            <a:spLocks/>
          </p:cNvSpPr>
          <p:nvPr userDrawn="1"/>
        </p:nvSpPr>
        <p:spPr bwMode="auto">
          <a:xfrm>
            <a:off x="8604250" y="-14068"/>
            <a:ext cx="54305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accent2">
              <a:lumMod val="7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  <a:latin typeface="Arial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63" r:id="rId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2200" b="1" kern="1200" dirty="0">
          <a:solidFill>
            <a:srgbClr val="1C1C1C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2400" kern="1200">
          <a:solidFill>
            <a:srgbClr val="1C1C1C"/>
          </a:solidFill>
          <a:latin typeface="+mj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000" kern="1200">
          <a:solidFill>
            <a:srgbClr val="1C1C1C"/>
          </a:solidFill>
          <a:latin typeface="+mj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1800" kern="1200">
          <a:solidFill>
            <a:srgbClr val="1C1C1C"/>
          </a:solidFill>
          <a:latin typeface="+mj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1600" kern="1200">
          <a:solidFill>
            <a:srgbClr val="1C1C1C"/>
          </a:solidFill>
          <a:latin typeface="+mj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1600" kern="1200">
          <a:solidFill>
            <a:srgbClr val="1C1C1C"/>
          </a:solidFill>
          <a:latin typeface="+mj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amministrazione@kirasrl.it" TargetMode="External"/><Relationship Id="rId2" Type="http://schemas.openxmlformats.org/officeDocument/2006/relationships/hyperlink" Target="mailto:info@kirasrl.i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irasrl.it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8313" y="3068960"/>
            <a:ext cx="7196534" cy="2592287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10000"/>
              </a:lnSpc>
              <a:spcAft>
                <a:spcPts val="600"/>
              </a:spcAft>
            </a:pPr>
            <a:r>
              <a:rPr lang="it-IT" sz="3200" i="1" dirty="0">
                <a:effectLst/>
              </a:rPr>
              <a:t>Le collaborazioni </a:t>
            </a:r>
            <a:br>
              <a:rPr lang="it-IT" sz="3200" i="1" dirty="0">
                <a:effectLst/>
              </a:rPr>
            </a:br>
            <a:r>
              <a:rPr lang="it-IT" sz="3200" i="1" dirty="0">
                <a:effectLst/>
              </a:rPr>
              <a:t>in ambito sportivo </a:t>
            </a:r>
            <a:br>
              <a:rPr lang="it-IT" sz="3200" i="1" dirty="0">
                <a:effectLst/>
              </a:rPr>
            </a:br>
            <a:br>
              <a:rPr lang="it-IT" sz="3200" i="1" dirty="0">
                <a:effectLst/>
              </a:rPr>
            </a:br>
            <a:r>
              <a:rPr lang="it-IT" sz="2000" i="1" dirty="0" err="1">
                <a:solidFill>
                  <a:schemeClr val="bg1"/>
                </a:solidFill>
                <a:effectLst/>
              </a:rPr>
              <a:t>udine</a:t>
            </a:r>
            <a:r>
              <a:rPr lang="it-IT" sz="2000" i="1" dirty="0">
                <a:solidFill>
                  <a:schemeClr val="bg1"/>
                </a:solidFill>
                <a:effectLst/>
              </a:rPr>
              <a:t>, 23/10/2018</a:t>
            </a:r>
            <a:endParaRPr lang="it-IT" sz="2000" b="0" cap="none" spc="50" dirty="0">
              <a:ln w="11430"/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co.co.co. amministrativo gestionali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6576" indent="0">
              <a:buNone/>
            </a:pPr>
            <a:r>
              <a:rPr lang="it-IT" b="1" dirty="0"/>
              <a:t>Caratteristiche: </a:t>
            </a:r>
            <a:endParaRPr lang="it-IT" dirty="0"/>
          </a:p>
          <a:p>
            <a:r>
              <a:rPr lang="it-IT" dirty="0"/>
              <a:t>natura amministrativo-gestionale della collaborazione = i compiti tipici di segreteria dell’Associazione quali la raccolta delle iscrizioni, la tenuta della cassa e la tenuta della contabilità da parte di soggetti non professionisti; </a:t>
            </a:r>
          </a:p>
          <a:p>
            <a:r>
              <a:rPr lang="it-IT" dirty="0"/>
              <a:t>natura non professionale dell’attività; </a:t>
            </a:r>
          </a:p>
          <a:p>
            <a:r>
              <a:rPr lang="it-IT" dirty="0"/>
              <a:t>resi a società o associazioni sportive dilettantistiche, da EPS/FSN; </a:t>
            </a:r>
          </a:p>
          <a:p>
            <a:r>
              <a:rPr lang="it-IT" dirty="0"/>
              <a:t>di natura continuativa, con coordinazione, inserimento del collaboratore nell'organizzazione economica del committente e assenza del vincolo di subordinazione. </a:t>
            </a:r>
          </a:p>
          <a:p>
            <a:endParaRPr lang="it-IT" dirty="0"/>
          </a:p>
          <a:p>
            <a:pPr marL="36576" indent="0">
              <a:buNone/>
            </a:pPr>
            <a:r>
              <a:rPr lang="it-IT" i="1" dirty="0"/>
              <a:t>(Agenzia delle Entrate Circolare n.21 del 22/4/2003) </a:t>
            </a:r>
            <a:endParaRPr lang="it-IT" dirty="0"/>
          </a:p>
          <a:p>
            <a:endParaRPr lang="it-IT" b="1" dirty="0"/>
          </a:p>
          <a:p>
            <a:r>
              <a:rPr lang="it-IT" b="1" dirty="0"/>
              <a:t>Regime fiscale = </a:t>
            </a:r>
            <a:r>
              <a:rPr lang="it-IT" dirty="0"/>
              <a:t>ai compensi sportivi </a:t>
            </a:r>
          </a:p>
          <a:p>
            <a:r>
              <a:rPr lang="it-IT" b="1" dirty="0"/>
              <a:t>Regime previdenziale e assicurativo </a:t>
            </a:r>
            <a:r>
              <a:rPr lang="it-IT" dirty="0"/>
              <a:t>= compensi sportivi </a:t>
            </a:r>
          </a:p>
          <a:p>
            <a:pPr marL="36576" indent="0">
              <a:buNone/>
            </a:pPr>
            <a:endParaRPr lang="it-IT" b="1" dirty="0"/>
          </a:p>
          <a:p>
            <a:pPr marL="36576" indent="0">
              <a:buNone/>
            </a:pPr>
            <a:r>
              <a:rPr lang="it-IT" b="1" dirty="0"/>
              <a:t>Adempimenti: </a:t>
            </a:r>
          </a:p>
          <a:p>
            <a:r>
              <a:rPr lang="it-IT" dirty="0"/>
              <a:t>comunicazione preventiva al Centro per l’impiego (Ministero del Lavoro nota circolare del 14/02/2007);</a:t>
            </a:r>
          </a:p>
          <a:p>
            <a:r>
              <a:rPr lang="it-IT" dirty="0"/>
              <a:t>predisposizione del Libro Unico del Lavoro;</a:t>
            </a:r>
          </a:p>
          <a:p>
            <a:r>
              <a:rPr lang="it-IT" dirty="0"/>
              <a:t>predisposizione della busta paga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12F5-9043-452B-93D3-E03F2F76AEA4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5872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compenso sportivo: strumenti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r>
              <a:rPr lang="it-IT" b="1" dirty="0"/>
              <a:t>Conferimento d'incarico </a:t>
            </a:r>
            <a:r>
              <a:rPr lang="it-IT" dirty="0"/>
              <a:t>per la promozione dell'attività sportivo dilettantistica all'interno del quale viene specificato: </a:t>
            </a:r>
          </a:p>
          <a:p>
            <a:pPr marL="36576" indent="0">
              <a:buNone/>
            </a:pPr>
            <a:endParaRPr lang="it-IT" dirty="0"/>
          </a:p>
          <a:p>
            <a:r>
              <a:rPr lang="it-IT" dirty="0"/>
              <a:t>la natura </a:t>
            </a:r>
            <a:r>
              <a:rPr lang="it-IT" i="1" dirty="0" err="1"/>
              <a:t>endoassociativa</a:t>
            </a:r>
            <a:r>
              <a:rPr lang="it-IT" i="1" dirty="0"/>
              <a:t> </a:t>
            </a:r>
            <a:r>
              <a:rPr lang="it-IT" dirty="0"/>
              <a:t>della collaborazione; </a:t>
            </a:r>
          </a:p>
          <a:p>
            <a:r>
              <a:rPr lang="it-IT" dirty="0"/>
              <a:t>la durata e il compenso della collaborazione; </a:t>
            </a:r>
          </a:p>
          <a:p>
            <a:r>
              <a:rPr lang="it-IT" dirty="0"/>
              <a:t>di non svolgere professionalmente tale attività; </a:t>
            </a:r>
          </a:p>
          <a:p>
            <a:r>
              <a:rPr lang="it-IT" dirty="0"/>
              <a:t>di non avere una posizione Enpals aperta in relazione all’attività di istruttore; </a:t>
            </a:r>
          </a:p>
          <a:p>
            <a:r>
              <a:rPr lang="it-IT" dirty="0"/>
              <a:t>di non essere un dipendente pubblico oppure di essere un dipendente pubblico e di aver comunicato (nel caso di ASD o SSD) o chiesto l'autorizzazione (nel caso di EPS o FSN) all'amministrazione di appartenenza l’inizio di tale attività. </a:t>
            </a:r>
          </a:p>
          <a:p>
            <a:pPr marL="36576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12F5-9043-452B-93D3-E03F2F76AEA4}" type="slidenum">
              <a:rPr lang="it-IT" smtClean="0"/>
              <a:pPr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55451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 è un dipendente pubblico ….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è necessario acquisire </a:t>
            </a:r>
            <a:r>
              <a:rPr lang="it-IT" b="1" dirty="0"/>
              <a:t>l’autorizzazione </a:t>
            </a:r>
            <a:r>
              <a:rPr lang="it-IT" dirty="0"/>
              <a:t>del relativo Dirigente in quanto la norma che prevede la semplificazione – solo comunicazione e non autorizzazione – è riferita alle sole associazioni e società sportive dilettantistiche (</a:t>
            </a:r>
            <a:r>
              <a:rPr lang="it-IT" i="1" dirty="0"/>
              <a:t>ex art.90 L.289/2002 + Circ. Agenzia delle Entrate 21/2003</a:t>
            </a:r>
            <a:r>
              <a:rPr lang="it-IT" dirty="0"/>
              <a:t>). </a:t>
            </a:r>
          </a:p>
          <a:p>
            <a:r>
              <a:rPr lang="it-IT" dirty="0"/>
              <a:t>L'autorizzazione deve essere richiesta all'amministrazione di appartenenza del dipendente dal Comitato o dal dipendente interessato. L'amministrazione di appartenenza deve pronunciarsi sulla richiesta di autorizzazione entro 30 gg dalla richiesta. Si applica il SILENZIO DINIEGO. </a:t>
            </a:r>
          </a:p>
          <a:p>
            <a:r>
              <a:rPr lang="it-IT" dirty="0"/>
              <a:t>Entro quindici giorni dall'erogazione del compenso, l’associazione comunica all'amministrazione di appartenenza l'ammontare dei compensi erogati ai dipendenti pubblici. </a:t>
            </a:r>
            <a:r>
              <a:rPr lang="it-IT" i="1" dirty="0" err="1"/>
              <a:t>DLgs</a:t>
            </a:r>
            <a:r>
              <a:rPr lang="it-IT" i="1" dirty="0"/>
              <a:t> 30/03/2001 n. 165 Articolo </a:t>
            </a:r>
            <a:r>
              <a:rPr lang="it-IT" i="1"/>
              <a:t>53 comma 11.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12F5-9043-452B-93D3-E03F2F76AEA4}" type="slidenum">
              <a:rPr lang="it-IT" smtClean="0"/>
              <a:pPr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5277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Adempimenti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1268760"/>
            <a:ext cx="3312368" cy="4680520"/>
          </a:xfrm>
        </p:spPr>
        <p:txBody>
          <a:bodyPr>
            <a:normAutofit fontScale="77500" lnSpcReduction="20000"/>
          </a:bodyPr>
          <a:lstStyle/>
          <a:p>
            <a:pPr marL="36576" indent="0">
              <a:buNone/>
            </a:pPr>
            <a:r>
              <a:rPr lang="it-IT" sz="1600" b="1" dirty="0"/>
              <a:t>L’associazione deve … </a:t>
            </a:r>
            <a:r>
              <a:rPr lang="it-IT" sz="1600" dirty="0"/>
              <a:t>			</a:t>
            </a:r>
          </a:p>
          <a:p>
            <a:r>
              <a:rPr lang="it-IT" sz="1600" dirty="0"/>
              <a:t>Acquisire le informazioni necessarie per verificare se sia corretta l’erogazione di compensi sportivi 		</a:t>
            </a:r>
          </a:p>
          <a:p>
            <a:endParaRPr lang="it-IT" sz="1600" dirty="0"/>
          </a:p>
          <a:p>
            <a:r>
              <a:rPr lang="it-IT" sz="1600" dirty="0"/>
              <a:t>Far sottoscrivere una lettera di incarico per collaborazione </a:t>
            </a:r>
            <a:r>
              <a:rPr lang="it-IT" sz="1600" dirty="0" err="1"/>
              <a:t>endoassociativa</a:t>
            </a:r>
            <a:r>
              <a:rPr lang="it-IT" sz="1600" dirty="0"/>
              <a:t> di natura sportiva (</a:t>
            </a:r>
            <a:r>
              <a:rPr lang="it-IT" sz="1600" i="1" dirty="0"/>
              <a:t>non obbligatorio per legge ma consigliato</a:t>
            </a:r>
            <a:r>
              <a:rPr lang="it-IT" sz="1600" dirty="0"/>
              <a:t>) 	</a:t>
            </a:r>
          </a:p>
          <a:p>
            <a:endParaRPr lang="it-IT" sz="1600" dirty="0"/>
          </a:p>
          <a:p>
            <a:r>
              <a:rPr lang="it-IT" sz="1600" dirty="0"/>
              <a:t>Verificare se sia necessario versare le ritenute fiscali 	</a:t>
            </a:r>
          </a:p>
          <a:p>
            <a:endParaRPr lang="it-IT" sz="1600" dirty="0"/>
          </a:p>
          <a:p>
            <a:r>
              <a:rPr lang="it-IT" sz="1600" dirty="0"/>
              <a:t>Inviare entro il 7 marzo la </a:t>
            </a:r>
            <a:r>
              <a:rPr lang="it-IT" sz="1600" b="1" dirty="0"/>
              <a:t>certificazione unica</a:t>
            </a:r>
            <a:r>
              <a:rPr lang="it-IT" sz="1600" dirty="0"/>
              <a:t> all’agenzia delle entrate in via telematica</a:t>
            </a:r>
          </a:p>
          <a:p>
            <a:endParaRPr lang="it-IT" sz="1600" dirty="0"/>
          </a:p>
          <a:p>
            <a:r>
              <a:rPr lang="it-IT" sz="1600" dirty="0"/>
              <a:t>Rilasciare - entro il 31 marzo di ogni anno - la </a:t>
            </a:r>
            <a:r>
              <a:rPr lang="it-IT" sz="1600" b="1" dirty="0"/>
              <a:t>certificazione unica </a:t>
            </a:r>
            <a:r>
              <a:rPr lang="it-IT" sz="1600" dirty="0"/>
              <a:t>dei compensi erogati e delle (eventuali) ritenute operate 	</a:t>
            </a:r>
          </a:p>
          <a:p>
            <a:endParaRPr lang="it-IT" sz="1600" dirty="0"/>
          </a:p>
          <a:p>
            <a:r>
              <a:rPr lang="it-IT" sz="1600" dirty="0"/>
              <a:t>Inserire le eventuali ritenute operate nel Modello 770 (Dichiarazione dei sostituti di imposta) da inviare entro il 31 ottobre di ogni anno. </a:t>
            </a:r>
            <a:r>
              <a:rPr lang="it-IT" dirty="0"/>
              <a:t>	</a:t>
            </a:r>
          </a:p>
          <a:p>
            <a:pPr marL="36576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12F5-9043-452B-93D3-E03F2F76AEA4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 flipV="1">
            <a:off x="4572000" y="1844824"/>
            <a:ext cx="3168352" cy="331236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36576" indent="0">
              <a:buNone/>
            </a:pPr>
            <a:r>
              <a:rPr lang="it-IT" b="1" dirty="0"/>
              <a:t>Il collaboratore deve</a:t>
            </a:r>
          </a:p>
          <a:p>
            <a:pPr marL="36576" indent="0">
              <a:buNone/>
            </a:pPr>
            <a:r>
              <a:rPr lang="it-IT" dirty="0"/>
              <a:t>Emettere la ricevuta sui compensi percepiti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4211960" y="476672"/>
            <a:ext cx="3528392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200" b="1" dirty="0">
              <a:solidFill>
                <a:schemeClr val="bg1"/>
              </a:solidFill>
              <a:latin typeface="+mj-lt"/>
            </a:endParaRPr>
          </a:p>
          <a:p>
            <a:endParaRPr lang="it-IT" sz="1200" b="1" dirty="0">
              <a:solidFill>
                <a:schemeClr val="bg1"/>
              </a:solidFill>
              <a:latin typeface="+mj-lt"/>
            </a:endParaRPr>
          </a:p>
          <a:p>
            <a:endParaRPr lang="it-IT" sz="1200" b="1" dirty="0">
              <a:solidFill>
                <a:schemeClr val="bg1"/>
              </a:solidFill>
              <a:latin typeface="+mj-lt"/>
            </a:endParaRPr>
          </a:p>
          <a:p>
            <a:endParaRPr lang="it-IT" sz="1200" b="1" dirty="0">
              <a:solidFill>
                <a:schemeClr val="bg1"/>
              </a:solidFill>
              <a:latin typeface="+mj-lt"/>
            </a:endParaRPr>
          </a:p>
          <a:p>
            <a:r>
              <a:rPr lang="it-IT" sz="1200" b="1" dirty="0">
                <a:solidFill>
                  <a:schemeClr val="bg1"/>
                </a:solidFill>
                <a:latin typeface="+mj-lt"/>
              </a:rPr>
              <a:t>Il collaboratore deve …</a:t>
            </a:r>
          </a:p>
          <a:p>
            <a:endParaRPr lang="it-IT" sz="1200" b="1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sz="12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sz="12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sz="12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sz="12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sz="12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sz="12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chemeClr val="bg1"/>
                </a:solidFill>
                <a:latin typeface="+mj-lt"/>
              </a:rPr>
              <a:t>Emettere la ricevuta sui compensi percepiti</a:t>
            </a:r>
          </a:p>
          <a:p>
            <a:endParaRPr lang="it-IT" sz="1200" dirty="0">
              <a:solidFill>
                <a:schemeClr val="bg1"/>
              </a:solidFill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chemeClr val="bg1"/>
                </a:solidFill>
                <a:latin typeface="+mj-lt"/>
              </a:rPr>
              <a:t>Sottoscrivere una autocertificazione in cui dichiara di non aver superato, o di aver superato - in tutto o in parte - il limite dei 10.000 euro da calcolarsi per il periodo 1° gennaio – 31 dicembre con riferimento al momento in cui sono state incassate le somme (= principio di cassa) </a:t>
            </a:r>
            <a:r>
              <a:rPr lang="it-IT" sz="1000" dirty="0">
                <a:solidFill>
                  <a:schemeClr val="bg1"/>
                </a:solidFill>
              </a:rPr>
              <a:t>	</a:t>
            </a:r>
          </a:p>
          <a:p>
            <a:endParaRPr lang="it-IT" sz="1500" dirty="0">
              <a:solidFill>
                <a:schemeClr val="bg1"/>
              </a:solidFill>
            </a:endParaRPr>
          </a:p>
          <a:p>
            <a:endParaRPr lang="it-IT" sz="1400" dirty="0">
              <a:solidFill>
                <a:schemeClr val="bg1"/>
              </a:solidFill>
            </a:endParaRPr>
          </a:p>
          <a:p>
            <a:endParaRPr lang="it-IT" sz="1400" dirty="0">
              <a:solidFill>
                <a:schemeClr val="bg1"/>
              </a:solidFill>
            </a:endParaRPr>
          </a:p>
          <a:p>
            <a:endParaRPr lang="it-IT" sz="1400" dirty="0">
              <a:solidFill>
                <a:schemeClr val="bg1"/>
              </a:solidFill>
            </a:endParaRPr>
          </a:p>
          <a:p>
            <a:endParaRPr lang="it-IT" sz="1400" dirty="0">
              <a:solidFill>
                <a:schemeClr val="bg1"/>
              </a:solidFill>
            </a:endParaRPr>
          </a:p>
          <a:p>
            <a:r>
              <a:rPr lang="it-IT" sz="1400" dirty="0">
                <a:solidFill>
                  <a:schemeClr val="bg1"/>
                </a:solidFill>
              </a:rPr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2210290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possibili rischi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r>
              <a:rPr lang="it-IT" b="1" dirty="0"/>
              <a:t>1) rischio lavoristico</a:t>
            </a:r>
            <a:r>
              <a:rPr lang="it-IT" dirty="0"/>
              <a:t>: qualificazione del rapporto come lavoro subordinato a tempo indeterminato; </a:t>
            </a:r>
          </a:p>
          <a:p>
            <a:pPr marL="36576" indent="0">
              <a:buNone/>
            </a:pPr>
            <a:endParaRPr lang="it-IT" b="1" dirty="0"/>
          </a:p>
          <a:p>
            <a:pPr marL="36576" indent="0">
              <a:buNone/>
            </a:pPr>
            <a:r>
              <a:rPr lang="it-IT" b="1" dirty="0"/>
              <a:t>2) rischio gestionale: </a:t>
            </a:r>
            <a:r>
              <a:rPr lang="it-IT" dirty="0"/>
              <a:t>sospensione dell’attività quando viene accertata presenza di lavoratori non iscritti nel Libro unico del lavoro &gt;20% del tot. dei lavoratori presenti; </a:t>
            </a:r>
          </a:p>
          <a:p>
            <a:pPr marL="36576" indent="0">
              <a:buNone/>
            </a:pPr>
            <a:endParaRPr lang="it-IT" b="1" dirty="0"/>
          </a:p>
          <a:p>
            <a:pPr marL="36576" indent="0">
              <a:buNone/>
            </a:pPr>
            <a:r>
              <a:rPr lang="it-IT" b="1" dirty="0"/>
              <a:t>3) rischio fiscale</a:t>
            </a:r>
            <a:r>
              <a:rPr lang="it-IT" dirty="0"/>
              <a:t>: sanzione per omesso versamento delle ritenute fiscali; </a:t>
            </a:r>
          </a:p>
          <a:p>
            <a:endParaRPr lang="it-IT" b="1" dirty="0"/>
          </a:p>
          <a:p>
            <a:pPr marL="36576" indent="0">
              <a:buNone/>
            </a:pPr>
            <a:r>
              <a:rPr lang="it-IT" b="1" dirty="0"/>
              <a:t>4) rischio previdenziale</a:t>
            </a:r>
            <a:r>
              <a:rPr lang="it-IT" dirty="0"/>
              <a:t>: sanzione per omesso versamento delle ritenute previdenziali all’ENPALS.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12F5-9043-452B-93D3-E03F2F76AEA4}" type="slidenum">
              <a:rPr lang="it-IT" smtClean="0"/>
              <a:pPr/>
              <a:t>14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69611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Lavoro autonomo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Apertura della partita iva ed impossibilità di ricevere compensi sportivi per l’attività; </a:t>
            </a:r>
          </a:p>
          <a:p>
            <a:endParaRPr lang="it-IT" dirty="0"/>
          </a:p>
          <a:p>
            <a:r>
              <a:rPr lang="it-IT" dirty="0"/>
              <a:t>assoggettamento ad Enpals (33%) con versamento a cura del committente che dovrà avere una posizione ENPALS; </a:t>
            </a:r>
          </a:p>
          <a:p>
            <a:endParaRPr lang="it-IT" dirty="0"/>
          </a:p>
          <a:p>
            <a:r>
              <a:rPr lang="it-IT" dirty="0"/>
              <a:t>tassazione dell’introito (ritenuta a titolo di acconto del 20% + versamento acconti e saldi + Dichiarazione UNICO PF). 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12F5-9043-452B-93D3-E03F2F76AEA4}" type="slidenum">
              <a:rPr lang="it-IT" smtClean="0"/>
              <a:pPr/>
              <a:t>15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9338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asellaDiTesto 3"/>
          <p:cNvSpPr txBox="1">
            <a:spLocks noChangeArrowheads="1"/>
          </p:cNvSpPr>
          <p:nvPr/>
        </p:nvSpPr>
        <p:spPr bwMode="auto">
          <a:xfrm>
            <a:off x="1547813" y="260350"/>
            <a:ext cx="51117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3200" b="1" dirty="0">
                <a:solidFill>
                  <a:schemeClr val="bg1"/>
                </a:solidFill>
                <a:latin typeface="Albertus MT Lt" pitchFamily="2" charset="0"/>
              </a:rPr>
              <a:t>Contatti</a:t>
            </a:r>
          </a:p>
        </p:txBody>
      </p:sp>
      <p:sp>
        <p:nvSpPr>
          <p:cNvPr id="37891" name="CasellaDiTesto 4"/>
          <p:cNvSpPr txBox="1">
            <a:spLocks noChangeArrowheads="1"/>
          </p:cNvSpPr>
          <p:nvPr/>
        </p:nvSpPr>
        <p:spPr bwMode="auto">
          <a:xfrm>
            <a:off x="539750" y="2133600"/>
            <a:ext cx="8064500" cy="221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altLang="it-IT" sz="2300" b="1" u="sng" dirty="0">
                <a:solidFill>
                  <a:schemeClr val="bg1"/>
                </a:solidFill>
                <a:latin typeface="Albertus MT Lt" pitchFamily="2" charset="0"/>
              </a:rPr>
              <a:t>Recapiti</a:t>
            </a:r>
            <a:r>
              <a:rPr lang="it-IT" altLang="it-IT" sz="2300" b="1" dirty="0">
                <a:solidFill>
                  <a:schemeClr val="bg1"/>
                </a:solidFill>
                <a:latin typeface="Albertus MT Lt" pitchFamily="2" charset="0"/>
              </a:rPr>
              <a:t>:</a:t>
            </a:r>
          </a:p>
          <a:p>
            <a:endParaRPr lang="it-IT" altLang="it-IT" sz="2300" dirty="0">
              <a:solidFill>
                <a:schemeClr val="bg1"/>
              </a:solidFill>
              <a:latin typeface="Albertus MT Lt" pitchFamily="2" charset="0"/>
            </a:endParaRPr>
          </a:p>
          <a:p>
            <a:r>
              <a:rPr lang="it-IT" altLang="it-IT" sz="2300" dirty="0">
                <a:solidFill>
                  <a:schemeClr val="bg1"/>
                </a:solidFill>
                <a:latin typeface="Albertus MT Lt" pitchFamily="2" charset="0"/>
              </a:rPr>
              <a:t>Tel. 041 5947844</a:t>
            </a:r>
          </a:p>
          <a:p>
            <a:r>
              <a:rPr lang="it-IT" altLang="it-IT" sz="2300" dirty="0">
                <a:solidFill>
                  <a:schemeClr val="bg1"/>
                </a:solidFill>
                <a:latin typeface="Albertus MT Lt" pitchFamily="2" charset="0"/>
              </a:rPr>
              <a:t>Fax 041 5947836</a:t>
            </a:r>
          </a:p>
          <a:p>
            <a:r>
              <a:rPr lang="it-IT" altLang="it-IT" sz="2300" dirty="0">
                <a:solidFill>
                  <a:schemeClr val="bg1"/>
                </a:solidFill>
                <a:latin typeface="Albertus MT Lt" pitchFamily="2" charset="0"/>
              </a:rPr>
              <a:t>Indirizzo mail: </a:t>
            </a:r>
            <a:r>
              <a:rPr lang="it-IT" altLang="it-IT" sz="2300" dirty="0">
                <a:solidFill>
                  <a:schemeClr val="bg1"/>
                </a:solidFill>
                <a:latin typeface="Albertus MT Lt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info@kirasrl.it</a:t>
            </a:r>
            <a:r>
              <a:rPr lang="it-IT" altLang="it-IT" sz="2300" dirty="0">
                <a:solidFill>
                  <a:schemeClr val="bg1"/>
                </a:solidFill>
                <a:latin typeface="Albertus MT Lt" pitchFamily="2" charset="0"/>
              </a:rPr>
              <a:t> - </a:t>
            </a:r>
            <a:r>
              <a:rPr lang="it-IT" altLang="it-IT" sz="2300" dirty="0">
                <a:solidFill>
                  <a:schemeClr val="bg1"/>
                </a:solidFill>
                <a:latin typeface="Albertus MT Lt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amministrazione@kirasrl.it</a:t>
            </a:r>
            <a:endParaRPr lang="it-IT" altLang="it-IT" sz="2300" dirty="0">
              <a:solidFill>
                <a:schemeClr val="bg1"/>
              </a:solidFill>
              <a:latin typeface="Albertus MT Lt" pitchFamily="2" charset="0"/>
            </a:endParaRPr>
          </a:p>
          <a:p>
            <a:r>
              <a:rPr lang="it-IT" altLang="it-IT" sz="2300" dirty="0">
                <a:solidFill>
                  <a:schemeClr val="bg1"/>
                </a:solidFill>
                <a:latin typeface="Albertus MT Lt" pitchFamily="2" charset="0"/>
              </a:rPr>
              <a:t>Sito Web: </a:t>
            </a:r>
            <a:r>
              <a:rPr lang="it-IT" altLang="it-IT" sz="2300" dirty="0">
                <a:solidFill>
                  <a:schemeClr val="bg1"/>
                </a:solidFill>
                <a:latin typeface="Albertus MT Lt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www.kirasrl.it</a:t>
            </a:r>
            <a:r>
              <a:rPr lang="it-IT" altLang="it-IT" sz="2300" dirty="0">
                <a:solidFill>
                  <a:schemeClr val="bg1"/>
                </a:solidFill>
                <a:latin typeface="Albertus MT Lt" pitchFamily="2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63096428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Le collaborazioni in ambito sportivo </a:t>
            </a: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it-IT" dirty="0"/>
              <a:t>Le associazioni/società sportive dilettantistiche possono instaurare qualsiasi tipologia di collaborazione da individuare in ragione della: </a:t>
            </a:r>
          </a:p>
          <a:p>
            <a:pPr marL="36576" indent="0">
              <a:buNone/>
            </a:pPr>
            <a:r>
              <a:rPr lang="it-IT" dirty="0"/>
              <a:t>a) disponibilità dei soci; </a:t>
            </a:r>
          </a:p>
          <a:p>
            <a:pPr marL="36576" indent="0">
              <a:buNone/>
            </a:pPr>
            <a:r>
              <a:rPr lang="it-IT" dirty="0"/>
              <a:t>b) natura della prestazione resa;</a:t>
            </a:r>
          </a:p>
          <a:p>
            <a:pPr marL="36576" indent="0">
              <a:buNone/>
            </a:pPr>
            <a:r>
              <a:rPr lang="it-IT" dirty="0"/>
              <a:t>c) modalità di realizzazione; </a:t>
            </a:r>
          </a:p>
          <a:p>
            <a:pPr marL="36576" indent="0">
              <a:buNone/>
            </a:pPr>
            <a:r>
              <a:rPr lang="it-IT" dirty="0"/>
              <a:t>d) sostenibilità economica. </a:t>
            </a:r>
          </a:p>
          <a:p>
            <a:endParaRPr lang="it-IT" dirty="0"/>
          </a:p>
          <a:p>
            <a:pPr marL="36576" indent="0">
              <a:buNone/>
            </a:pPr>
            <a:r>
              <a:rPr lang="it-IT" sz="1500" dirty="0"/>
              <a:t>Collaborazione gratuita </a:t>
            </a:r>
          </a:p>
          <a:p>
            <a:pPr marL="36576" indent="0">
              <a:buNone/>
            </a:pPr>
            <a:r>
              <a:rPr lang="it-IT" sz="1500" dirty="0"/>
              <a:t>		Compenso sportivo </a:t>
            </a:r>
          </a:p>
          <a:p>
            <a:pPr marL="36576" indent="0">
              <a:buNone/>
            </a:pPr>
            <a:r>
              <a:rPr lang="it-IT" sz="1500" dirty="0"/>
              <a:t>				Lavoro autonomo </a:t>
            </a:r>
          </a:p>
          <a:p>
            <a:pPr marL="36576" indent="0">
              <a:buNone/>
            </a:pPr>
            <a:r>
              <a:rPr lang="it-IT" sz="1500" dirty="0"/>
              <a:t>						Lavoro dipendente </a:t>
            </a:r>
          </a:p>
          <a:p>
            <a:pPr marL="36576" indent="0">
              <a:buNone/>
            </a:pPr>
            <a:r>
              <a:rPr lang="it-IT" dirty="0"/>
              <a:t> </a:t>
            </a:r>
          </a:p>
          <a:p>
            <a:pPr marL="36576" indent="0">
              <a:buNone/>
            </a:pPr>
            <a:r>
              <a:rPr lang="it-IT" sz="1400" b="1" dirty="0"/>
              <a:t>N.B. L’erogazione di compensi o indennità non deve essere tale da qualificarsi come distribuzione indiretta di utili. L’erogazione di compensi sportivi deve essere attentamente valutata.</a:t>
            </a:r>
            <a:endParaRPr lang="it-IT" sz="1400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12F5-9043-452B-93D3-E03F2F76AEA4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55576" y="1556792"/>
            <a:ext cx="75608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00" dirty="0"/>
          </a:p>
        </p:txBody>
      </p:sp>
      <p:cxnSp>
        <p:nvCxnSpPr>
          <p:cNvPr id="5" name="Connettore 2 4"/>
          <p:cNvCxnSpPr/>
          <p:nvPr/>
        </p:nvCxnSpPr>
        <p:spPr>
          <a:xfrm flipH="1">
            <a:off x="2195736" y="3140968"/>
            <a:ext cx="28803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>
            <a:off x="2987824" y="3140968"/>
            <a:ext cx="21602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>
            <a:off x="3635896" y="2996952"/>
            <a:ext cx="1008112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4860032" y="2996952"/>
            <a:ext cx="1728192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0231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Possibile contestazione in capo alla ASD</a:t>
            </a: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76" indent="0">
              <a:lnSpc>
                <a:spcPct val="150000"/>
              </a:lnSpc>
              <a:buNone/>
            </a:pPr>
            <a:r>
              <a:rPr lang="it-IT" i="1" dirty="0"/>
              <a:t>E’ fatto divieto ad ogni livello dell’Associazione di distribuire, anche in modo indiretto, utili o avanzi di gestione nonché fondi, riserve o capitale, salvo che la destinazione o la distribuzione non siano imposte dalla legge. </a:t>
            </a:r>
            <a:endParaRPr lang="it-IT" dirty="0"/>
          </a:p>
          <a:p>
            <a:pPr marL="36576" indent="0">
              <a:lnSpc>
                <a:spcPct val="150000"/>
              </a:lnSpc>
              <a:buNone/>
            </a:pPr>
            <a:r>
              <a:rPr lang="it-IT" dirty="0"/>
              <a:t>Ciò si verifica quando: </a:t>
            </a:r>
          </a:p>
          <a:p>
            <a:pPr>
              <a:lnSpc>
                <a:spcPct val="150000"/>
              </a:lnSpc>
            </a:pPr>
            <a:r>
              <a:rPr lang="it-IT" dirty="0"/>
              <a:t>si corrispondono ai componenti gli organi amministrativi e di controllo indennità di carica annue superiori al compenso massimo previsto per il presidente del collegio sindacale delle spa (= circa € 41.316,55); </a:t>
            </a:r>
          </a:p>
          <a:p>
            <a:pPr>
              <a:lnSpc>
                <a:spcPct val="150000"/>
              </a:lnSpc>
            </a:pPr>
            <a:r>
              <a:rPr lang="it-IT" dirty="0"/>
              <a:t>si corrispondono ai lavoratori dipendenti salari/stipendi superiori del 20% rispetto a quelli previsti dai contratti collettivi di lavoro per le medesime qualifiche. </a:t>
            </a:r>
          </a:p>
          <a:p>
            <a:pPr marL="36576" indent="0">
              <a:lnSpc>
                <a:spcPct val="150000"/>
              </a:lnSpc>
              <a:buNone/>
            </a:pPr>
            <a:r>
              <a:rPr lang="it-IT" dirty="0"/>
              <a:t> </a:t>
            </a:r>
          </a:p>
          <a:p>
            <a:pPr marL="36576" indent="0">
              <a:lnSpc>
                <a:spcPct val="150000"/>
              </a:lnSpc>
              <a:buNone/>
            </a:pPr>
            <a:r>
              <a:rPr lang="it-IT" i="1" dirty="0"/>
              <a:t>Es: istruttore in possesso di diploma o di titolo equipollente conseguito c/o Federazioni/Enti di promozione sociale con approfondita competenza tecnico-professionale e notevole esperienza, che opera in condizioni di autonomia operativa nell’ambito delle discipline sportive di competenza = terzo livello = € </a:t>
            </a:r>
            <a:r>
              <a:rPr lang="it-IT" dirty="0"/>
              <a:t>1.379,95 (se superiore a € 1.655,94 = distribuzione indiretta di utili). </a:t>
            </a:r>
          </a:p>
          <a:p>
            <a:pPr marL="36576" indent="0">
              <a:lnSpc>
                <a:spcPct val="150000"/>
              </a:lnSpc>
              <a:buNone/>
            </a:pPr>
            <a:endParaRPr lang="it-IT" dirty="0"/>
          </a:p>
          <a:p>
            <a:pPr marL="36576" indent="0">
              <a:lnSpc>
                <a:spcPct val="150000"/>
              </a:lnSpc>
              <a:buNone/>
            </a:pPr>
            <a:endParaRPr lang="it-IT" dirty="0"/>
          </a:p>
          <a:p>
            <a:pPr marL="36576" indent="0">
              <a:lnSpc>
                <a:spcPct val="150000"/>
              </a:lnSpc>
              <a:buNone/>
            </a:pPr>
            <a:endParaRPr lang="it-IT" dirty="0"/>
          </a:p>
          <a:p>
            <a:pPr marL="36576" indent="0">
              <a:lnSpc>
                <a:spcPct val="150000"/>
              </a:lnSpc>
              <a:buNone/>
            </a:pPr>
            <a:endParaRPr lang="it-IT" dirty="0"/>
          </a:p>
          <a:p>
            <a:pPr marL="36576" indent="0">
              <a:lnSpc>
                <a:spcPct val="150000"/>
              </a:lnSpc>
              <a:buNone/>
            </a:pPr>
            <a:endParaRPr lang="it-IT" dirty="0"/>
          </a:p>
          <a:p>
            <a:pPr marL="36576" indent="0">
              <a:lnSpc>
                <a:spcPct val="150000"/>
              </a:lnSpc>
              <a:buNone/>
            </a:pPr>
            <a:endParaRPr lang="it-IT" dirty="0"/>
          </a:p>
          <a:p>
            <a:pPr>
              <a:lnSpc>
                <a:spcPct val="170000"/>
              </a:lnSpc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12F5-9043-452B-93D3-E03F2F76AEA4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55576" y="1556792"/>
            <a:ext cx="75608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Il lavoro gratuito </a:t>
            </a: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it-IT" b="1" dirty="0"/>
              <a:t>= ATTIVITA’ PRESTATA A TITOLO GRATUITO SALVO IL DIRITTO DI RICEVERE IL RIMBORSO DELLE SPESE SOSTENUTE IN NOME E PER CONTO DELL’ASSOCIAZIONE, DEBITAMENTE DOCUMENTATE (= A PIÈ DI LISTA) E (</a:t>
            </a:r>
            <a:r>
              <a:rPr lang="it-IT" b="1" i="1" dirty="0"/>
              <a:t>PREFERIBILMENTE</a:t>
            </a:r>
            <a:r>
              <a:rPr lang="it-IT" b="1" dirty="0"/>
              <a:t>) PREVIAMENTE AUTORIZZATE </a:t>
            </a:r>
            <a:endParaRPr lang="it-IT" dirty="0"/>
          </a:p>
          <a:p>
            <a:endParaRPr lang="it-IT" dirty="0"/>
          </a:p>
          <a:p>
            <a:pPr marL="36576" indent="0">
              <a:buNone/>
            </a:pPr>
            <a:r>
              <a:rPr lang="it-IT" b="1" dirty="0"/>
              <a:t>Strumenti di tutela </a:t>
            </a:r>
          </a:p>
          <a:p>
            <a:endParaRPr lang="it-IT" dirty="0"/>
          </a:p>
          <a:p>
            <a:pPr marL="36576" indent="0">
              <a:buNone/>
            </a:pPr>
            <a:r>
              <a:rPr lang="it-IT" dirty="0"/>
              <a:t>Far sottoscrivere ai soci volontari la dichiarazione di volontà di svolgere l’attività a titolo gratuito. La dichiarazione non vincola in ogni caso le parti/l’amministrazione quando si dimostri in realtà l’esistenza di un rapporto di lavoro retribuito </a:t>
            </a:r>
            <a:r>
              <a:rPr lang="it-IT" b="1" dirty="0"/>
              <a:t> </a:t>
            </a:r>
            <a:endParaRPr lang="it-IT" dirty="0"/>
          </a:p>
          <a:p>
            <a:pPr marL="36576" indent="0">
              <a:lnSpc>
                <a:spcPct val="150000"/>
              </a:lnSpc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12F5-9043-452B-93D3-E03F2F76AEA4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55576" y="1556792"/>
            <a:ext cx="75608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33800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Il compenso sportivo: la norma</a:t>
            </a: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lnSpc>
                <a:spcPct val="150000"/>
              </a:lnSpc>
              <a:buNone/>
            </a:pPr>
            <a:r>
              <a:rPr lang="it-IT" i="1" dirty="0"/>
              <a:t>Art. 67 comma 1 lettera m) del T.U.I.R. (</a:t>
            </a:r>
            <a:r>
              <a:rPr lang="it-IT" i="1" dirty="0" err="1"/>
              <a:t>D.p.r.</a:t>
            </a:r>
            <a:r>
              <a:rPr lang="it-IT" i="1" dirty="0"/>
              <a:t> 917/86)</a:t>
            </a:r>
          </a:p>
          <a:p>
            <a:pPr marL="36576" indent="0">
              <a:buNone/>
            </a:pPr>
            <a:r>
              <a:rPr lang="it-IT" sz="1500" i="1" dirty="0"/>
              <a:t>Sono redditi diversi se non costituiscono redditi di capitale ovvero se non sono conseguiti nell’esercizio di arti e professioni o di imprese commerciali o da società in nome collettivo e in accomandita semplice, né in relazione alla qualità di lavoratore dipendente:</a:t>
            </a:r>
          </a:p>
          <a:p>
            <a:pPr marL="36576" indent="0">
              <a:buNone/>
            </a:pPr>
            <a:endParaRPr lang="it-IT" sz="1500" i="1" dirty="0"/>
          </a:p>
          <a:p>
            <a:r>
              <a:rPr lang="it-IT" sz="1700" i="1" dirty="0"/>
              <a:t>le indennità di trasferta, i rimborsi forfetari di spesa, i premi e i compensi erogati ai direttori artistici ed ai collaboratori tecnici per prestazioni di natura non professionale da parte di cori, bande musicali e filodrammatiche che perseguono finalità dilettantistiche, e quelli erogati </a:t>
            </a:r>
            <a:r>
              <a:rPr lang="it-IT" sz="1700" i="1" u="sng" dirty="0"/>
              <a:t>nell’esercizio diretto di attività sportive dilettantistiche</a:t>
            </a:r>
            <a:r>
              <a:rPr lang="it-IT" sz="1700" i="1" dirty="0"/>
              <a:t> dal CONI, dalle Federazioni sportive nazionali, dall’Unione Nazionale per l’Incremento delle Razze Equine (UNIRE), dagli enti di promozione sportiva e da qualunque organismo, comunque denominato, che persegua finalità sportive dilettantistiche e che da essi sia riconosciuto. Tale disposizione si applica anche ai rapporti di collaborazione coordinata e continuativa di carattere amministrativo gestionale di natura non professionale resi in favore di società e associazioni sportive dilettantistiche;</a:t>
            </a:r>
          </a:p>
          <a:p>
            <a:pPr marL="36576" indent="0">
              <a:buNone/>
            </a:pPr>
            <a:r>
              <a:rPr lang="it-IT" dirty="0"/>
              <a:t> 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12F5-9043-452B-93D3-E03F2F76AEA4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55576" y="1556792"/>
            <a:ext cx="75608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417126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Il compenso sportivo: requisito soggettivo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r>
              <a:rPr lang="it-IT" dirty="0"/>
              <a:t>Il compenso sportivo può essere erogato:</a:t>
            </a:r>
          </a:p>
          <a:p>
            <a:endParaRPr lang="it-IT" dirty="0"/>
          </a:p>
          <a:p>
            <a:r>
              <a:rPr lang="it-IT" dirty="0"/>
              <a:t>dal Coni;</a:t>
            </a:r>
          </a:p>
          <a:p>
            <a:r>
              <a:rPr lang="it-IT" dirty="0"/>
              <a:t>dalle Federazioni Sportive Nazionali e Discipline sportive Associate;</a:t>
            </a:r>
          </a:p>
          <a:p>
            <a:r>
              <a:rPr lang="it-IT" dirty="0"/>
              <a:t>dall’Unire (Unione Nazionale per l’Incremento delle Razze Equine)</a:t>
            </a:r>
          </a:p>
          <a:p>
            <a:r>
              <a:rPr lang="it-IT" dirty="0"/>
              <a:t>dagli Enti di promozione sportiva (UISP); </a:t>
            </a:r>
          </a:p>
          <a:p>
            <a:r>
              <a:rPr lang="it-IT" dirty="0"/>
              <a:t>da qualunque organismo comunque denominato (Associazioni sportive dilettantistiche (con o senza personalità giuridica), Società sportive dilettantistiche a responsabilità limitata, Società cooperative sportive dilettantistiche) che persegua finalità sportive dilettantistiche e che sia da essi riconosciuto. </a:t>
            </a:r>
          </a:p>
          <a:p>
            <a:endParaRPr lang="it-IT" dirty="0"/>
          </a:p>
          <a:p>
            <a:pPr marL="36576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12F5-9043-452B-93D3-E03F2F76AEA4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507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compenso sportivo: requisito oggettivo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" indent="0">
              <a:buNone/>
            </a:pPr>
            <a:r>
              <a:rPr lang="it-IT" dirty="0"/>
              <a:t>Il compenso deve essere erogato </a:t>
            </a:r>
            <a:r>
              <a:rPr lang="it-IT" b="1" i="1" u="sng" dirty="0"/>
              <a:t>nell’esercizio diretto di attività sportive dilettantistiche</a:t>
            </a:r>
            <a:endParaRPr lang="it-IT" b="1" dirty="0"/>
          </a:p>
          <a:p>
            <a:endParaRPr lang="it-IT" dirty="0"/>
          </a:p>
          <a:p>
            <a:pPr marL="36576" indent="0">
              <a:buNone/>
            </a:pPr>
            <a:r>
              <a:rPr lang="it-IT" dirty="0"/>
              <a:t>E’ stato chiarito che nelle parole "</a:t>
            </a:r>
            <a:r>
              <a:rPr lang="it-IT" i="1" dirty="0"/>
              <a:t>esercizio diretto di attività sportive dilettantistiche</a:t>
            </a:r>
            <a:r>
              <a:rPr lang="it-IT" dirty="0"/>
              <a:t>"  sono ricomprese la formazione, la didattica, la preparazione e l'assistenza all'attività sportiva dilettantistica (art. 35 D.L. 207/2008). Quindi i soggetti che percepiscono il compenso possono essere:</a:t>
            </a:r>
          </a:p>
          <a:p>
            <a:r>
              <a:rPr lang="it-IT" dirty="0"/>
              <a:t>Istruttori, allenatori, tecnici; </a:t>
            </a:r>
          </a:p>
          <a:p>
            <a:pPr marL="36576" indent="0">
              <a:buNone/>
            </a:pPr>
            <a:endParaRPr lang="it-IT" dirty="0"/>
          </a:p>
          <a:p>
            <a:pPr marL="36576" indent="0">
              <a:buNone/>
            </a:pPr>
            <a:r>
              <a:rPr lang="it-IT" b="1" dirty="0"/>
              <a:t>Quando NON si tratta dell’attività professionale e/o esclusiva del percipiente. </a:t>
            </a:r>
            <a:endParaRPr lang="it-IT" dirty="0"/>
          </a:p>
          <a:p>
            <a:pPr marL="36576" indent="0">
              <a:buNone/>
            </a:pPr>
            <a:r>
              <a:rPr lang="it-IT" dirty="0"/>
              <a:t>Indici di professionalità (ENPALS Circolare n. 13/2006): </a:t>
            </a:r>
          </a:p>
          <a:p>
            <a:r>
              <a:rPr lang="it-IT" dirty="0"/>
              <a:t>l'attività sviluppata con caratteristiche di abitualità (ripetitività, regolarità, stabilità, sistematicità dei comportamenti) anche se esercitata in via non esclusiva né preminente; </a:t>
            </a:r>
          </a:p>
          <a:p>
            <a:r>
              <a:rPr lang="it-IT" dirty="0"/>
              <a:t>le somme complessivamente percepite non abbiano caratteristiche di marginalità. </a:t>
            </a:r>
          </a:p>
          <a:p>
            <a:pPr marL="36576" indent="0">
              <a:buNone/>
            </a:pPr>
            <a:endParaRPr lang="it-IT" dirty="0"/>
          </a:p>
          <a:p>
            <a:pPr marL="36576" indent="0">
              <a:buNone/>
            </a:pPr>
            <a:r>
              <a:rPr lang="it-IT" dirty="0"/>
              <a:t>E' stato inoltre sottolineato che la professionalità ricorre anche se vi siano normali interruzioni nell'esercizio di attività e nel caso di committenza plurima, effettiva o potenziale.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12F5-9043-452B-93D3-E03F2F76AEA4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67962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Ispettorato del Lavoro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lnSpc>
                <a:spcPct val="150000"/>
              </a:lnSpc>
              <a:buNone/>
            </a:pPr>
            <a:r>
              <a:rPr lang="it-IT" dirty="0"/>
              <a:t>L’ispettorato del Lavoro con Circolare nr. 1 del 1 dicembre 2016, fornisce due indicazioni operative:</a:t>
            </a:r>
          </a:p>
          <a:p>
            <a:pPr>
              <a:lnSpc>
                <a:spcPct val="150000"/>
              </a:lnSpc>
            </a:pPr>
            <a:r>
              <a:rPr lang="it-IT" dirty="0"/>
              <a:t>sulla qualifica del soggetto che eroga il compenso:</a:t>
            </a:r>
          </a:p>
          <a:p>
            <a:pPr marL="36576" indent="0">
              <a:lnSpc>
                <a:spcPct val="150000"/>
              </a:lnSpc>
              <a:buNone/>
            </a:pPr>
            <a:r>
              <a:rPr lang="it-IT" dirty="0"/>
              <a:t>L’associazione sportiva dev’essere regolarmente riconosciuta dal Coni attraverso l’iscrizione nell’apposito registro</a:t>
            </a:r>
          </a:p>
          <a:p>
            <a:pPr>
              <a:lnSpc>
                <a:spcPct val="150000"/>
              </a:lnSpc>
            </a:pPr>
            <a:r>
              <a:rPr lang="it-IT" dirty="0"/>
              <a:t>sulla natura delle prestazioni svolte dal collaboratore:</a:t>
            </a:r>
          </a:p>
          <a:p>
            <a:pPr marL="36576" indent="0">
              <a:lnSpc>
                <a:spcPct val="150000"/>
              </a:lnSpc>
              <a:buNone/>
            </a:pPr>
            <a:r>
              <a:rPr lang="it-IT" dirty="0"/>
              <a:t>Il soggetto percettore deve svolgere mansioni rientranti tra quelle necessarie per lo svolgimento delle attività sportivo-dilettantistiche, così come regolamentate dalle singole federazioni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12F5-9043-452B-93D3-E03F2F76AEA4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41746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compenso sportivo: il trattamento fiscale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it-IT" b="1" dirty="0"/>
              <a:t>Non costituisce reddito </a:t>
            </a:r>
            <a:r>
              <a:rPr lang="it-IT" dirty="0"/>
              <a:t>e, di conseguenza, non è soggetto a ritenute, per un importo complessivo pari o inferiore ai 10.000 euro annui. </a:t>
            </a:r>
          </a:p>
          <a:p>
            <a:pPr marL="36576" indent="0">
              <a:buNone/>
            </a:pPr>
            <a:r>
              <a:rPr lang="it-IT" dirty="0"/>
              <a:t>Per importi superiori ai 10.000 euro si applica la ritenuta IRPEF del 23% (1° scaglione di reddito), l'addizionale regionale 1,23% e l'eventuale addizionale comunale (se prevista dal Comune di residenza del percipiente); </a:t>
            </a:r>
          </a:p>
          <a:p>
            <a:pPr marL="36576" indent="0">
              <a:buNone/>
            </a:pPr>
            <a:r>
              <a:rPr lang="it-IT" i="1" dirty="0"/>
              <a:t>La ritenuta è a titolo d’imposta che diventa a titolo d’acconto sulla soglia che supera € 30.658,28. </a:t>
            </a:r>
            <a:endParaRPr lang="it-IT" dirty="0"/>
          </a:p>
          <a:p>
            <a:pPr marL="36576" indent="0">
              <a:buNone/>
            </a:pPr>
            <a:endParaRPr lang="it-IT" sz="1200" b="1" dirty="0"/>
          </a:p>
          <a:p>
            <a:pPr marL="36576" indent="0">
              <a:buNone/>
            </a:pPr>
            <a:r>
              <a:rPr lang="it-IT" sz="1200" b="1" dirty="0"/>
              <a:t>Scaglioni di reddito </a:t>
            </a:r>
            <a:endParaRPr lang="it-IT" sz="1200" dirty="0"/>
          </a:p>
          <a:p>
            <a:pPr marL="36576" indent="0">
              <a:buNone/>
            </a:pPr>
            <a:r>
              <a:rPr lang="it-IT" sz="1000" b="1" dirty="0"/>
              <a:t>Da 	Fino a</a:t>
            </a:r>
            <a:r>
              <a:rPr lang="it-IT" dirty="0"/>
              <a:t> 		</a:t>
            </a:r>
            <a:r>
              <a:rPr lang="it-IT" sz="1000" b="1" dirty="0"/>
              <a:t>Aliquota Irpef </a:t>
            </a:r>
            <a:r>
              <a:rPr lang="it-IT" sz="1000" dirty="0"/>
              <a:t>		</a:t>
            </a:r>
            <a:r>
              <a:rPr lang="it-IT" sz="1000" b="1" dirty="0"/>
              <a:t>Aliquota regionale </a:t>
            </a:r>
            <a:r>
              <a:rPr lang="it-IT" sz="1000" dirty="0"/>
              <a:t>	</a:t>
            </a:r>
            <a:r>
              <a:rPr lang="it-IT" sz="1000" b="1" dirty="0"/>
              <a:t>Aliquota comunale</a:t>
            </a:r>
            <a:r>
              <a:rPr lang="it-IT" sz="1400" dirty="0"/>
              <a:t>   	10.000,00 		--% 		--% 		--% 	</a:t>
            </a:r>
          </a:p>
          <a:p>
            <a:pPr marL="36576" indent="0">
              <a:buNone/>
            </a:pPr>
            <a:r>
              <a:rPr lang="it-IT" sz="1400" dirty="0"/>
              <a:t>10.001 	30.658,28 	 	23% 		1,23% 		 ?</a:t>
            </a:r>
          </a:p>
          <a:p>
            <a:pPr marL="36576" indent="0">
              <a:buNone/>
            </a:pPr>
            <a:r>
              <a:rPr lang="it-IT" sz="1400" dirty="0"/>
              <a:t>30.658,28 	 …….		23% 		1,23% 		 ?	</a:t>
            </a:r>
          </a:p>
          <a:p>
            <a:pPr marL="36576" indent="0">
              <a:buNone/>
            </a:pPr>
            <a:r>
              <a:rPr lang="it-IT" dirty="0"/>
              <a:t>	</a:t>
            </a:r>
          </a:p>
          <a:p>
            <a:pPr marL="36576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12F5-9043-452B-93D3-E03F2F76AEA4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8398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cnologia">
  <a:themeElements>
    <a:clrScheme name="Cielo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Tecnologi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nologi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1461</Words>
  <Application>Microsoft Office PowerPoint</Application>
  <PresentationFormat>Presentazione su schermo (4:3)</PresentationFormat>
  <Paragraphs>175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2" baseType="lpstr">
      <vt:lpstr>Albertus MT Lt</vt:lpstr>
      <vt:lpstr>Arial</vt:lpstr>
      <vt:lpstr>Calibri</vt:lpstr>
      <vt:lpstr>Franklin Gothic Book</vt:lpstr>
      <vt:lpstr>Wingdings 2</vt:lpstr>
      <vt:lpstr>Tecnologia</vt:lpstr>
      <vt:lpstr>Le collaborazioni  in ambito sportivo   udine, 23/10/2018</vt:lpstr>
      <vt:lpstr>Le collaborazioni in ambito sportivo </vt:lpstr>
      <vt:lpstr>Possibile contestazione in capo alla ASD</vt:lpstr>
      <vt:lpstr>Il lavoro gratuito </vt:lpstr>
      <vt:lpstr>Il compenso sportivo: la norma</vt:lpstr>
      <vt:lpstr>Il compenso sportivo: requisito soggettivo</vt:lpstr>
      <vt:lpstr>Il compenso sportivo: requisito oggettivo</vt:lpstr>
      <vt:lpstr>Ispettorato del Lavoro</vt:lpstr>
      <vt:lpstr>Il compenso sportivo: il trattamento fiscale</vt:lpstr>
      <vt:lpstr>Le co.co.co. amministrativo gestionali</vt:lpstr>
      <vt:lpstr>Il compenso sportivo: strumenti</vt:lpstr>
      <vt:lpstr>Se è un dipendente pubblico ….</vt:lpstr>
      <vt:lpstr>Adempimenti</vt:lpstr>
      <vt:lpstr>I possibili rischi</vt:lpstr>
      <vt:lpstr>Lavoro autonomo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Lorenzo Tomadini</dc:creator>
  <cp:lastModifiedBy>Diego Zorzetto</cp:lastModifiedBy>
  <cp:revision>237</cp:revision>
  <dcterms:created xsi:type="dcterms:W3CDTF">2013-04-12T12:55:56Z</dcterms:created>
  <dcterms:modified xsi:type="dcterms:W3CDTF">2018-10-23T15:33:05Z</dcterms:modified>
</cp:coreProperties>
</file>