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9" r:id="rId2"/>
    <p:sldId id="386" r:id="rId3"/>
    <p:sldId id="387" r:id="rId4"/>
    <p:sldId id="388" r:id="rId5"/>
  </p:sldIdLst>
  <p:sldSz cx="12192000" cy="6858000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1" d="100"/>
          <a:sy n="61" d="100"/>
        </p:scale>
        <p:origin x="1154" y="1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1458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1940" y="0"/>
            <a:ext cx="4278154" cy="341458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r">
              <a:defRPr sz="1100"/>
            </a:lvl1pPr>
          </a:lstStyle>
          <a:p>
            <a:fld id="{04670565-ED65-4559-B9F9-F690685A2DEB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6456221"/>
            <a:ext cx="4278154" cy="341457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1940" y="6456221"/>
            <a:ext cx="4278154" cy="341457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r">
              <a:defRPr sz="1100"/>
            </a:lvl1pPr>
          </a:lstStyle>
          <a:p>
            <a:fld id="{FF0C60AF-3866-485B-9E74-B85697854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435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804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1458" y="2"/>
            <a:ext cx="427962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D8CC9-73B3-4E6A-BB5D-79421248EFC0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5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6635" y="3271840"/>
            <a:ext cx="7899393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6456363"/>
            <a:ext cx="427804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1458" y="6456363"/>
            <a:ext cx="427962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41899-D4EF-4618-89F5-AD2FA8D35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34261" y="2559558"/>
            <a:ext cx="9523476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6FC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99002" y="1237615"/>
            <a:ext cx="1734185" cy="747897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">
            <a:extLst/>
          </p:cNvPr>
          <p:cNvSpPr>
            <a:spLocks noGrp="1" noChangeArrowheads="1"/>
          </p:cNvSpPr>
          <p:nvPr>
            <p:ph type="ftr" idx="10"/>
          </p:nvPr>
        </p:nvSpPr>
        <p:spPr>
          <a:xfrm>
            <a:off x="4145280" y="6377940"/>
            <a:ext cx="390144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CHIRONE BUSINESS CONSULTANTS – Via F. Baracca, 39 – 30173 Venezia</a:t>
            </a:r>
          </a:p>
        </p:txBody>
      </p:sp>
    </p:spTree>
    <p:extLst>
      <p:ext uri="{BB962C8B-B14F-4D97-AF65-F5344CB8AC3E}">
        <p14:creationId xmlns:p14="http://schemas.microsoft.com/office/powerpoint/2010/main" val="258707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685533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9002" y="1237615"/>
            <a:ext cx="173418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8224" y="1796872"/>
            <a:ext cx="8743315" cy="2544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6094144"/>
            <a:ext cx="2248124" cy="61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3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7.png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86000" y="2057400"/>
            <a:ext cx="727280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800" b="1" dirty="0">
                <a:solidFill>
                  <a:srgbClr val="0070C0"/>
                </a:solidFill>
                <a:latin typeface="Albertus MT Lt" pitchFamily="2" charset="0"/>
              </a:rPr>
              <a:t>LA FATTURAZIONE ELETTRONICA</a:t>
            </a:r>
          </a:p>
          <a:p>
            <a:pPr algn="ctr"/>
            <a:endParaRPr lang="it-IT" sz="3800" b="1" dirty="0">
              <a:solidFill>
                <a:srgbClr val="0070C0"/>
              </a:solidFill>
              <a:latin typeface="Albertus MT Lt" pitchFamily="2" charset="0"/>
            </a:endParaRPr>
          </a:p>
          <a:p>
            <a:pPr algn="ctr"/>
            <a:r>
              <a:rPr lang="it-IT" sz="3800" b="1" dirty="0">
                <a:solidFill>
                  <a:srgbClr val="0070C0"/>
                </a:solidFill>
                <a:latin typeface="Albertus MT Lt" pitchFamily="2" charset="0"/>
              </a:rPr>
              <a:t>Udine, 23/10/2018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8458200" y="5017244"/>
            <a:ext cx="3581400" cy="1713755"/>
            <a:chOff x="6121797" y="5237226"/>
            <a:chExt cx="2819400" cy="1320799"/>
          </a:xfrm>
        </p:grpSpPr>
        <p:sp>
          <p:nvSpPr>
            <p:cNvPr id="4" name="Rettangolo 3"/>
            <p:cNvSpPr/>
            <p:nvPr/>
          </p:nvSpPr>
          <p:spPr>
            <a:xfrm>
              <a:off x="6121797" y="5237226"/>
              <a:ext cx="2819400" cy="1320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6" name="Immagine 0" descr="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1956" y="5273738"/>
              <a:ext cx="1839119" cy="1202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1616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sellaDiTesto 39">
            <a:extLst/>
          </p:cNvPr>
          <p:cNvSpPr txBox="1"/>
          <p:nvPr/>
        </p:nvSpPr>
        <p:spPr>
          <a:xfrm>
            <a:off x="10074275" y="4137025"/>
            <a:ext cx="19081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66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XML</a:t>
            </a:r>
          </a:p>
        </p:txBody>
      </p:sp>
      <p:sp>
        <p:nvSpPr>
          <p:cNvPr id="6" name="Titolo 12"/>
          <p:cNvSpPr txBox="1">
            <a:spLocks/>
          </p:cNvSpPr>
          <p:nvPr/>
        </p:nvSpPr>
        <p:spPr>
          <a:xfrm>
            <a:off x="1267027" y="689576"/>
            <a:ext cx="10515600" cy="4550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/>
            <a:endParaRPr lang="it-IT" noProof="1"/>
          </a:p>
        </p:txBody>
      </p:sp>
      <p:sp>
        <p:nvSpPr>
          <p:cNvPr id="8" name="Shape 81">
            <a:extLst/>
          </p:cNvPr>
          <p:cNvSpPr txBox="1">
            <a:spLocks/>
          </p:cNvSpPr>
          <p:nvPr/>
        </p:nvSpPr>
        <p:spPr>
          <a:xfrm>
            <a:off x="635000" y="330200"/>
            <a:ext cx="10661650" cy="1190625"/>
          </a:xfrm>
          <a:prstGeom prst="rect">
            <a:avLst/>
          </a:prstGeom>
        </p:spPr>
        <p:txBody>
          <a:bodyPr lIns="121900" tIns="121900" rIns="121900" bIns="12190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lnSpc>
                <a:spcPts val="5000"/>
              </a:lnSpc>
              <a:defRPr/>
            </a:pPr>
            <a:r>
              <a:rPr lang="it-IT" sz="3600" dirty="0">
                <a:solidFill>
                  <a:schemeClr val="tx1"/>
                </a:solidFill>
                <a:latin typeface="+mj-lt"/>
                <a:ea typeface="Calibri Light" charset="0"/>
                <a:cs typeface="Calibri Light" charset="0"/>
              </a:rPr>
              <a:t>FATTURAZIONE B2B – IL FLUSSO</a:t>
            </a:r>
          </a:p>
          <a:p>
            <a:pPr>
              <a:lnSpc>
                <a:spcPts val="5000"/>
              </a:lnSpc>
              <a:defRPr/>
            </a:pPr>
            <a:endParaRPr lang="it-IT" sz="3600" dirty="0">
              <a:solidFill>
                <a:schemeClr val="tx1"/>
              </a:solidFill>
              <a:latin typeface="+mj-lt"/>
              <a:ea typeface="Calibri Light" charset="0"/>
              <a:cs typeface="Calibri Light" charset="0"/>
            </a:endParaRPr>
          </a:p>
        </p:txBody>
      </p:sp>
      <p:sp>
        <p:nvSpPr>
          <p:cNvPr id="9" name="Rettangolo 8">
            <a:extLst/>
          </p:cNvPr>
          <p:cNvSpPr/>
          <p:nvPr/>
        </p:nvSpPr>
        <p:spPr>
          <a:xfrm>
            <a:off x="747713" y="871538"/>
            <a:ext cx="7853362" cy="1397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2" name="Freccia destra 25">
            <a:extLst/>
          </p:cNvPr>
          <p:cNvSpPr/>
          <p:nvPr/>
        </p:nvSpPr>
        <p:spPr>
          <a:xfrm>
            <a:off x="2041525" y="3122613"/>
            <a:ext cx="3208338" cy="528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UPLOAD</a:t>
            </a:r>
          </a:p>
        </p:txBody>
      </p:sp>
      <p:sp>
        <p:nvSpPr>
          <p:cNvPr id="14" name="Freccia destra 26">
            <a:extLst/>
          </p:cNvPr>
          <p:cNvSpPr/>
          <p:nvPr/>
        </p:nvSpPr>
        <p:spPr>
          <a:xfrm>
            <a:off x="2036763" y="3692525"/>
            <a:ext cx="3179762" cy="515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PEC</a:t>
            </a:r>
          </a:p>
        </p:txBody>
      </p:sp>
      <p:sp>
        <p:nvSpPr>
          <p:cNvPr id="15" name="Freccia destra 27">
            <a:extLst/>
          </p:cNvPr>
          <p:cNvSpPr/>
          <p:nvPr/>
        </p:nvSpPr>
        <p:spPr>
          <a:xfrm>
            <a:off x="6832600" y="3011488"/>
            <a:ext cx="3998913" cy="528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PEC</a:t>
            </a:r>
          </a:p>
        </p:txBody>
      </p:sp>
      <p:sp>
        <p:nvSpPr>
          <p:cNvPr id="16" name="Freccia destra 28">
            <a:extLst/>
          </p:cNvPr>
          <p:cNvSpPr/>
          <p:nvPr/>
        </p:nvSpPr>
        <p:spPr>
          <a:xfrm>
            <a:off x="6832600" y="3525838"/>
            <a:ext cx="3998913" cy="528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CANALE ACCREDITATO</a:t>
            </a:r>
          </a:p>
        </p:txBody>
      </p:sp>
      <p:sp>
        <p:nvSpPr>
          <p:cNvPr id="17" name="CasellaDiTesto 42"/>
          <p:cNvSpPr txBox="1">
            <a:spLocks noChangeArrowheads="1"/>
          </p:cNvSpPr>
          <p:nvPr/>
        </p:nvSpPr>
        <p:spPr bwMode="auto">
          <a:xfrm>
            <a:off x="1147763" y="4273550"/>
            <a:ext cx="3949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b="1" dirty="0">
                <a:latin typeface="+mj-lt"/>
              </a:rPr>
              <a:t>accettazione</a:t>
            </a:r>
          </a:p>
        </p:txBody>
      </p:sp>
      <p:sp>
        <p:nvSpPr>
          <p:cNvPr id="18" name="CasellaDiTesto 47"/>
          <p:cNvSpPr txBox="1">
            <a:spLocks noChangeArrowheads="1"/>
          </p:cNvSpPr>
          <p:nvPr/>
        </p:nvSpPr>
        <p:spPr bwMode="auto">
          <a:xfrm>
            <a:off x="1158875" y="4787900"/>
            <a:ext cx="3949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b="1" dirty="0">
                <a:latin typeface="+mj-lt"/>
              </a:rPr>
              <a:t>rifiuto</a:t>
            </a:r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8" y="2830513"/>
            <a:ext cx="995362" cy="982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38" y="3529013"/>
            <a:ext cx="646112" cy="6445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3" name="CasellaDiTesto 31"/>
          <p:cNvSpPr txBox="1">
            <a:spLocks noChangeArrowheads="1"/>
          </p:cNvSpPr>
          <p:nvPr/>
        </p:nvSpPr>
        <p:spPr bwMode="auto">
          <a:xfrm>
            <a:off x="-55563" y="2214563"/>
            <a:ext cx="24225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595959"/>
                </a:solidFill>
                <a:latin typeface="Calibri Light" panose="020F0302020204030204" pitchFamily="34" charset="0"/>
              </a:rPr>
              <a:t>Cedente emittente</a:t>
            </a:r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2088" y="2755900"/>
            <a:ext cx="530225" cy="544513"/>
          </a:xfrm>
          <a:prstGeom prst="rect">
            <a:avLst/>
          </a:prstGeom>
          <a:noFill/>
          <a:ln>
            <a:noFill/>
          </a:ln>
          <a:effectLst>
            <a:outerShdw blurRad="889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sellaDiTesto 37"/>
          <p:cNvSpPr txBox="1">
            <a:spLocks noChangeArrowheads="1"/>
          </p:cNvSpPr>
          <p:nvPr/>
        </p:nvSpPr>
        <p:spPr bwMode="auto">
          <a:xfrm rot="-5400000">
            <a:off x="1164431" y="3472657"/>
            <a:ext cx="1071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595959"/>
                </a:solidFill>
                <a:latin typeface="Calibri Light" panose="020F0302020204030204" pitchFamily="34" charset="0"/>
              </a:rPr>
              <a:t>Fattura</a:t>
            </a:r>
          </a:p>
        </p:txBody>
      </p:sp>
      <p:grpSp>
        <p:nvGrpSpPr>
          <p:cNvPr id="26" name="Gruppo 59"/>
          <p:cNvGrpSpPr>
            <a:grpSpLocks/>
          </p:cNvGrpSpPr>
          <p:nvPr/>
        </p:nvGrpSpPr>
        <p:grpSpPr bwMode="auto">
          <a:xfrm rot="5400000">
            <a:off x="4280694" y="3031332"/>
            <a:ext cx="3467100" cy="652462"/>
            <a:chOff x="3903364" y="4251391"/>
            <a:chExt cx="3467724" cy="652373"/>
          </a:xfrm>
        </p:grpSpPr>
        <p:sp>
          <p:nvSpPr>
            <p:cNvPr id="27" name="Rettangolo arrotondato 26"/>
            <p:cNvSpPr/>
            <p:nvPr/>
          </p:nvSpPr>
          <p:spPr>
            <a:xfrm>
              <a:off x="3903364" y="4251391"/>
              <a:ext cx="3467724" cy="652373"/>
            </a:xfrm>
            <a:prstGeom prst="roundRect">
              <a:avLst/>
            </a:prstGeom>
            <a:solidFill>
              <a:srgbClr val="61AB6A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 Light" panose="020F0302020204030204"/>
              </a:endParaRPr>
            </a:p>
          </p:txBody>
        </p:sp>
        <p:pic>
          <p:nvPicPr>
            <p:cNvPr id="28" name="Immagine 2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67669" y="4357739"/>
              <a:ext cx="447756" cy="40793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9" name="CasellaDiTesto 62"/>
            <p:cNvSpPr txBox="1">
              <a:spLocks noChangeArrowheads="1"/>
            </p:cNvSpPr>
            <p:nvPr/>
          </p:nvSpPr>
          <p:spPr bwMode="auto">
            <a:xfrm>
              <a:off x="3939894" y="4356278"/>
              <a:ext cx="2610320" cy="399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it-IT" altLang="it-IT" sz="2000" b="1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Sistema d’Interscambio</a:t>
              </a:r>
            </a:p>
          </p:txBody>
        </p:sp>
      </p:grpSp>
      <p:sp>
        <p:nvSpPr>
          <p:cNvPr id="30" name="Freccia destra 19">
            <a:extLst/>
          </p:cNvPr>
          <p:cNvSpPr/>
          <p:nvPr/>
        </p:nvSpPr>
        <p:spPr>
          <a:xfrm>
            <a:off x="2036763" y="2538413"/>
            <a:ext cx="3213100" cy="481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CANALE DIGITAL HUB</a:t>
            </a:r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12475" y="2787650"/>
            <a:ext cx="1069975" cy="1069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2" name="CasellaDiTesto 47"/>
          <p:cNvSpPr txBox="1">
            <a:spLocks noChangeArrowheads="1"/>
          </p:cNvSpPr>
          <p:nvPr/>
        </p:nvSpPr>
        <p:spPr bwMode="auto">
          <a:xfrm>
            <a:off x="10118725" y="2290763"/>
            <a:ext cx="24225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595959"/>
                </a:solidFill>
                <a:latin typeface="Calibri Light" panose="020F0302020204030204" pitchFamily="34" charset="0"/>
              </a:rPr>
              <a:t>Cessionario</a:t>
            </a:r>
          </a:p>
        </p:txBody>
      </p:sp>
      <p:pic>
        <p:nvPicPr>
          <p:cNvPr id="33" name="Immagin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0975" y="3079750"/>
            <a:ext cx="544513" cy="530225"/>
          </a:xfrm>
          <a:prstGeom prst="rect">
            <a:avLst/>
          </a:prstGeom>
          <a:ln>
            <a:noFill/>
          </a:ln>
          <a:effectLst>
            <a:outerShdw blurRad="889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4" name="Immagin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365918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magin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225" y="2933700"/>
            <a:ext cx="6461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Connettore 2 35">
            <a:extLst/>
          </p:cNvPr>
          <p:cNvCxnSpPr>
            <a:cxnSpLocks/>
          </p:cNvCxnSpPr>
          <p:nvPr/>
        </p:nvCxnSpPr>
        <p:spPr>
          <a:xfrm flipH="1">
            <a:off x="1403350" y="4581525"/>
            <a:ext cx="37385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Connettore 2 36">
            <a:extLst/>
          </p:cNvPr>
          <p:cNvCxnSpPr>
            <a:cxnSpLocks/>
          </p:cNvCxnSpPr>
          <p:nvPr/>
        </p:nvCxnSpPr>
        <p:spPr>
          <a:xfrm flipH="1">
            <a:off x="1403350" y="4816475"/>
            <a:ext cx="3738563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3" name="Gruppo 2"/>
          <p:cNvGrpSpPr/>
          <p:nvPr/>
        </p:nvGrpSpPr>
        <p:grpSpPr>
          <a:xfrm>
            <a:off x="9039225" y="5367007"/>
            <a:ext cx="2819400" cy="1320799"/>
            <a:chOff x="6121797" y="5237226"/>
            <a:chExt cx="2819400" cy="1320799"/>
          </a:xfrm>
        </p:grpSpPr>
        <p:sp>
          <p:nvSpPr>
            <p:cNvPr id="2" name="Rettangolo 1"/>
            <p:cNvSpPr/>
            <p:nvPr/>
          </p:nvSpPr>
          <p:spPr>
            <a:xfrm>
              <a:off x="6121797" y="5237226"/>
              <a:ext cx="2819400" cy="1320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026" name="Immagine 0" descr="logo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1956" y="5273738"/>
              <a:ext cx="1839119" cy="1202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385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2"/>
          <p:cNvSpPr txBox="1">
            <a:spLocks/>
          </p:cNvSpPr>
          <p:nvPr/>
        </p:nvSpPr>
        <p:spPr>
          <a:xfrm>
            <a:off x="1267027" y="689576"/>
            <a:ext cx="10515600" cy="4550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/>
            <a:endParaRPr lang="it-IT" noProof="1"/>
          </a:p>
        </p:txBody>
      </p:sp>
      <p:sp>
        <p:nvSpPr>
          <p:cNvPr id="7" name="Segnaposto contenuto  13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600" i="1" noProof="1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Freccia destra 41">
            <a:extLst/>
          </p:cNvPr>
          <p:cNvSpPr/>
          <p:nvPr/>
        </p:nvSpPr>
        <p:spPr>
          <a:xfrm>
            <a:off x="3297238" y="1385888"/>
            <a:ext cx="1309687" cy="528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XML</a:t>
            </a:r>
          </a:p>
        </p:txBody>
      </p:sp>
      <p:sp>
        <p:nvSpPr>
          <p:cNvPr id="9" name="Rettangolo arrotondato 8">
            <a:extLst/>
          </p:cNvPr>
          <p:cNvSpPr/>
          <p:nvPr/>
        </p:nvSpPr>
        <p:spPr>
          <a:xfrm>
            <a:off x="1217613" y="1263650"/>
            <a:ext cx="2025650" cy="13589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FATTURAZIONE CONTO TERZI</a:t>
            </a:r>
          </a:p>
          <a:p>
            <a:pPr algn="ctr">
              <a:defRPr/>
            </a:pPr>
            <a:endParaRPr lang="it-IT" dirty="0">
              <a:latin typeface="+mj-lt"/>
            </a:endParaRPr>
          </a:p>
        </p:txBody>
      </p:sp>
      <p:sp>
        <p:nvSpPr>
          <p:cNvPr id="12" name="CasellaDiTesto 4"/>
          <p:cNvSpPr txBox="1">
            <a:spLocks noChangeArrowheads="1"/>
          </p:cNvSpPr>
          <p:nvPr/>
        </p:nvSpPr>
        <p:spPr bwMode="auto">
          <a:xfrm>
            <a:off x="6978650" y="55181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14" name="Shape 81">
            <a:extLst/>
          </p:cNvPr>
          <p:cNvSpPr txBox="1">
            <a:spLocks/>
          </p:cNvSpPr>
          <p:nvPr/>
        </p:nvSpPr>
        <p:spPr>
          <a:xfrm>
            <a:off x="635000" y="330200"/>
            <a:ext cx="10661650" cy="1190625"/>
          </a:xfrm>
          <a:prstGeom prst="rect">
            <a:avLst/>
          </a:prstGeom>
        </p:spPr>
        <p:txBody>
          <a:bodyPr lIns="121900" tIns="121900" rIns="121900" bIns="12190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lnSpc>
                <a:spcPts val="5000"/>
              </a:lnSpc>
              <a:defRPr/>
            </a:pPr>
            <a:r>
              <a:rPr lang="it-IT" sz="3600" dirty="0">
                <a:solidFill>
                  <a:schemeClr val="tx1"/>
                </a:solidFill>
                <a:latin typeface="+mj-lt"/>
                <a:ea typeface="Calibri Light" charset="0"/>
                <a:cs typeface="Calibri Light" charset="0"/>
              </a:rPr>
              <a:t>FATTURAZIONE B2B </a:t>
            </a:r>
          </a:p>
          <a:p>
            <a:pPr>
              <a:lnSpc>
                <a:spcPts val="5000"/>
              </a:lnSpc>
              <a:defRPr/>
            </a:pPr>
            <a:endParaRPr lang="it-IT" sz="3600" dirty="0">
              <a:solidFill>
                <a:schemeClr val="tx1"/>
              </a:solidFill>
              <a:latin typeface="+mj-lt"/>
              <a:ea typeface="Calibri Light" charset="0"/>
              <a:cs typeface="Calibri Light" charset="0"/>
            </a:endParaRPr>
          </a:p>
        </p:txBody>
      </p:sp>
      <p:sp>
        <p:nvSpPr>
          <p:cNvPr id="15" name="Rettangolo 14">
            <a:extLst/>
          </p:cNvPr>
          <p:cNvSpPr/>
          <p:nvPr/>
        </p:nvSpPr>
        <p:spPr>
          <a:xfrm>
            <a:off x="747713" y="871538"/>
            <a:ext cx="7853362" cy="1397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6" name="CasellaDiTesto 8"/>
          <p:cNvSpPr txBox="1">
            <a:spLocks noChangeArrowheads="1"/>
          </p:cNvSpPr>
          <p:nvPr/>
        </p:nvSpPr>
        <p:spPr bwMode="auto">
          <a:xfrm>
            <a:off x="1597025" y="971550"/>
            <a:ext cx="7853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r>
              <a:rPr lang="it-IT" altLang="it-IT" sz="2400" b="1" dirty="0">
                <a:latin typeface="+mj-lt"/>
              </a:rPr>
              <a:t>CICLO ATTIVO</a:t>
            </a:r>
          </a:p>
        </p:txBody>
      </p:sp>
      <p:sp>
        <p:nvSpPr>
          <p:cNvPr id="17" name="Freccia destra 19">
            <a:extLst/>
          </p:cNvPr>
          <p:cNvSpPr/>
          <p:nvPr/>
        </p:nvSpPr>
        <p:spPr>
          <a:xfrm>
            <a:off x="5265738" y="3527425"/>
            <a:ext cx="1612900" cy="528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CANALE D.H.</a:t>
            </a:r>
          </a:p>
        </p:txBody>
      </p:sp>
      <p:sp>
        <p:nvSpPr>
          <p:cNvPr id="18" name="Freccia destra 27">
            <a:extLst/>
          </p:cNvPr>
          <p:cNvSpPr/>
          <p:nvPr/>
        </p:nvSpPr>
        <p:spPr>
          <a:xfrm>
            <a:off x="8262938" y="2905125"/>
            <a:ext cx="2487612" cy="544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PEC</a:t>
            </a:r>
          </a:p>
        </p:txBody>
      </p:sp>
      <p:sp>
        <p:nvSpPr>
          <p:cNvPr id="19" name="Freccia destra 28">
            <a:extLst/>
          </p:cNvPr>
          <p:cNvSpPr/>
          <p:nvPr/>
        </p:nvSpPr>
        <p:spPr>
          <a:xfrm>
            <a:off x="8262938" y="3514725"/>
            <a:ext cx="2484437" cy="528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CANALE ACCREDITATO</a:t>
            </a:r>
          </a:p>
        </p:txBody>
      </p:sp>
      <p:cxnSp>
        <p:nvCxnSpPr>
          <p:cNvPr id="20" name="Connettore 2 19">
            <a:extLst/>
          </p:cNvPr>
          <p:cNvCxnSpPr>
            <a:cxnSpLocks/>
          </p:cNvCxnSpPr>
          <p:nvPr/>
        </p:nvCxnSpPr>
        <p:spPr>
          <a:xfrm flipH="1">
            <a:off x="5170488" y="4494213"/>
            <a:ext cx="16414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ttore 2 20">
            <a:extLst/>
          </p:cNvPr>
          <p:cNvCxnSpPr>
            <a:cxnSpLocks/>
          </p:cNvCxnSpPr>
          <p:nvPr/>
        </p:nvCxnSpPr>
        <p:spPr>
          <a:xfrm flipH="1">
            <a:off x="5170488" y="4824413"/>
            <a:ext cx="163195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CasellaDiTesto 42"/>
          <p:cNvSpPr txBox="1">
            <a:spLocks noChangeArrowheads="1"/>
          </p:cNvSpPr>
          <p:nvPr/>
        </p:nvSpPr>
        <p:spPr bwMode="auto">
          <a:xfrm>
            <a:off x="5126038" y="4181475"/>
            <a:ext cx="1928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dirty="0">
                <a:latin typeface="+mj-lt"/>
              </a:rPr>
              <a:t>accettazione</a:t>
            </a:r>
          </a:p>
        </p:txBody>
      </p:sp>
      <p:sp>
        <p:nvSpPr>
          <p:cNvPr id="25" name="CasellaDiTesto 47"/>
          <p:cNvSpPr txBox="1">
            <a:spLocks noChangeArrowheads="1"/>
          </p:cNvSpPr>
          <p:nvPr/>
        </p:nvSpPr>
        <p:spPr bwMode="auto">
          <a:xfrm>
            <a:off x="5321300" y="4816475"/>
            <a:ext cx="1446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dirty="0">
                <a:latin typeface="+mj-lt"/>
              </a:rPr>
              <a:t>rifiuto</a:t>
            </a:r>
          </a:p>
        </p:txBody>
      </p:sp>
      <p:sp>
        <p:nvSpPr>
          <p:cNvPr id="28" name="Rettangolo arrotondato 27">
            <a:extLst/>
          </p:cNvPr>
          <p:cNvSpPr/>
          <p:nvPr/>
        </p:nvSpPr>
        <p:spPr>
          <a:xfrm>
            <a:off x="4650503" y="1346968"/>
            <a:ext cx="494071" cy="5309420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DIGITAL HUB</a:t>
            </a:r>
          </a:p>
        </p:txBody>
      </p:sp>
      <p:cxnSp>
        <p:nvCxnSpPr>
          <p:cNvPr id="29" name="Connettore 2 28">
            <a:extLst/>
          </p:cNvPr>
          <p:cNvCxnSpPr>
            <a:cxnSpLocks/>
          </p:cNvCxnSpPr>
          <p:nvPr/>
        </p:nvCxnSpPr>
        <p:spPr>
          <a:xfrm flipH="1">
            <a:off x="1360488" y="3992563"/>
            <a:ext cx="326231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Connettore 2 29">
            <a:extLst/>
          </p:cNvPr>
          <p:cNvCxnSpPr>
            <a:cxnSpLocks/>
          </p:cNvCxnSpPr>
          <p:nvPr/>
        </p:nvCxnSpPr>
        <p:spPr>
          <a:xfrm flipH="1" flipV="1">
            <a:off x="1352550" y="4125913"/>
            <a:ext cx="3214688" cy="793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CasellaDiTesto 42"/>
          <p:cNvSpPr txBox="1">
            <a:spLocks noChangeArrowheads="1"/>
          </p:cNvSpPr>
          <p:nvPr/>
        </p:nvSpPr>
        <p:spPr bwMode="auto">
          <a:xfrm>
            <a:off x="3032125" y="3613150"/>
            <a:ext cx="1712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dirty="0">
                <a:latin typeface="+mj-lt"/>
              </a:rPr>
              <a:t>accettazione</a:t>
            </a:r>
          </a:p>
        </p:txBody>
      </p:sp>
      <p:sp>
        <p:nvSpPr>
          <p:cNvPr id="32" name="CasellaDiTesto 47"/>
          <p:cNvSpPr txBox="1">
            <a:spLocks noChangeArrowheads="1"/>
          </p:cNvSpPr>
          <p:nvPr/>
        </p:nvSpPr>
        <p:spPr bwMode="auto">
          <a:xfrm>
            <a:off x="3178175" y="4125913"/>
            <a:ext cx="1446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dirty="0">
                <a:latin typeface="+mj-lt"/>
              </a:rPr>
              <a:t>rifiuto</a:t>
            </a:r>
          </a:p>
        </p:txBody>
      </p:sp>
      <p:sp>
        <p:nvSpPr>
          <p:cNvPr id="33" name="Freccia destra 41">
            <a:extLst/>
          </p:cNvPr>
          <p:cNvSpPr/>
          <p:nvPr/>
        </p:nvSpPr>
        <p:spPr>
          <a:xfrm>
            <a:off x="3309938" y="5146675"/>
            <a:ext cx="1309687" cy="528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XML</a:t>
            </a:r>
          </a:p>
        </p:txBody>
      </p:sp>
      <p:sp>
        <p:nvSpPr>
          <p:cNvPr id="34" name="Rettangolo arrotondato 32">
            <a:extLst/>
          </p:cNvPr>
          <p:cNvSpPr/>
          <p:nvPr/>
        </p:nvSpPr>
        <p:spPr>
          <a:xfrm>
            <a:off x="1300163" y="4194175"/>
            <a:ext cx="2025650" cy="246221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GESTIONALI SOCIETA’ DI SOFTWARE</a:t>
            </a:r>
          </a:p>
        </p:txBody>
      </p:sp>
      <p:cxnSp>
        <p:nvCxnSpPr>
          <p:cNvPr id="35" name="Connettore 2 34">
            <a:extLst/>
          </p:cNvPr>
          <p:cNvCxnSpPr>
            <a:cxnSpLocks/>
          </p:cNvCxnSpPr>
          <p:nvPr/>
        </p:nvCxnSpPr>
        <p:spPr>
          <a:xfrm flipH="1" flipV="1">
            <a:off x="3270250" y="2233613"/>
            <a:ext cx="1343025" cy="79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nettore 2 35">
            <a:extLst/>
          </p:cNvPr>
          <p:cNvCxnSpPr>
            <a:cxnSpLocks/>
          </p:cNvCxnSpPr>
          <p:nvPr/>
        </p:nvCxnSpPr>
        <p:spPr>
          <a:xfrm flipH="1" flipV="1">
            <a:off x="3270250" y="2363788"/>
            <a:ext cx="1333500" cy="793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CasellaDiTesto 42"/>
          <p:cNvSpPr txBox="1">
            <a:spLocks noChangeArrowheads="1"/>
          </p:cNvSpPr>
          <p:nvPr/>
        </p:nvSpPr>
        <p:spPr bwMode="auto">
          <a:xfrm>
            <a:off x="3154363" y="1916113"/>
            <a:ext cx="1712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dirty="0">
                <a:latin typeface="+mj-lt"/>
              </a:rPr>
              <a:t>accettazione</a:t>
            </a:r>
          </a:p>
        </p:txBody>
      </p:sp>
      <p:sp>
        <p:nvSpPr>
          <p:cNvPr id="38" name="CasellaDiTesto 47"/>
          <p:cNvSpPr txBox="1">
            <a:spLocks noChangeArrowheads="1"/>
          </p:cNvSpPr>
          <p:nvPr/>
        </p:nvSpPr>
        <p:spPr bwMode="auto">
          <a:xfrm>
            <a:off x="3370263" y="2363788"/>
            <a:ext cx="139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it-IT" altLang="it-IT" dirty="0">
                <a:latin typeface="+mj-lt"/>
              </a:rPr>
              <a:t>rifiuto</a:t>
            </a:r>
          </a:p>
        </p:txBody>
      </p:sp>
      <p:pic>
        <p:nvPicPr>
          <p:cNvPr id="39" name="Immagin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963" y="2747963"/>
            <a:ext cx="993775" cy="982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3451225"/>
            <a:ext cx="646112" cy="6445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1" name="CasellaDiTesto 50"/>
          <p:cNvSpPr txBox="1">
            <a:spLocks noChangeArrowheads="1"/>
          </p:cNvSpPr>
          <p:nvPr/>
        </p:nvSpPr>
        <p:spPr bwMode="auto">
          <a:xfrm rot="-5400000">
            <a:off x="-962819" y="3204370"/>
            <a:ext cx="242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400" b="1" dirty="0">
                <a:solidFill>
                  <a:srgbClr val="595959"/>
                </a:solidFill>
                <a:latin typeface="Calibri Light" panose="020F0302020204030204" pitchFamily="34" charset="0"/>
              </a:rPr>
              <a:t>Cedente</a:t>
            </a:r>
          </a:p>
        </p:txBody>
      </p:sp>
      <p:grpSp>
        <p:nvGrpSpPr>
          <p:cNvPr id="42" name="Gruppo 59"/>
          <p:cNvGrpSpPr>
            <a:grpSpLocks/>
          </p:cNvGrpSpPr>
          <p:nvPr/>
        </p:nvGrpSpPr>
        <p:grpSpPr bwMode="auto">
          <a:xfrm rot="5400000">
            <a:off x="5274470" y="3402806"/>
            <a:ext cx="4335462" cy="815975"/>
            <a:chOff x="3903364" y="4251391"/>
            <a:chExt cx="3467724" cy="652373"/>
          </a:xfrm>
        </p:grpSpPr>
        <p:sp>
          <p:nvSpPr>
            <p:cNvPr id="43" name="Rettangolo arrotondato 42"/>
            <p:cNvSpPr/>
            <p:nvPr/>
          </p:nvSpPr>
          <p:spPr>
            <a:xfrm>
              <a:off x="3903364" y="4251391"/>
              <a:ext cx="3467724" cy="652373"/>
            </a:xfrm>
            <a:prstGeom prst="roundRect">
              <a:avLst/>
            </a:prstGeom>
            <a:solidFill>
              <a:srgbClr val="61AB6A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 Light" panose="020F0302020204030204"/>
              </a:endParaRPr>
            </a:p>
          </p:txBody>
        </p:sp>
        <p:pic>
          <p:nvPicPr>
            <p:cNvPr id="44" name="Immagine 4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67329" y="4396082"/>
              <a:ext cx="448226" cy="40741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45" name="CasellaDiTesto 62"/>
            <p:cNvSpPr txBox="1">
              <a:spLocks noChangeArrowheads="1"/>
            </p:cNvSpPr>
            <p:nvPr/>
          </p:nvSpPr>
          <p:spPr bwMode="auto">
            <a:xfrm>
              <a:off x="4143597" y="4400979"/>
              <a:ext cx="2610320" cy="399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it-IT" altLang="it-IT" sz="2000" b="1">
                  <a:solidFill>
                    <a:srgbClr val="FFFFFF"/>
                  </a:solidFill>
                  <a:latin typeface="Calibri Light" panose="020F0302020204030204" pitchFamily="34" charset="0"/>
                </a:rPr>
                <a:t>Sistema d’Interscambio</a:t>
              </a:r>
            </a:p>
          </p:txBody>
        </p:sp>
      </p:grpSp>
      <p:pic>
        <p:nvPicPr>
          <p:cNvPr id="46" name="Immagin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2975" y="1198563"/>
            <a:ext cx="787400" cy="766762"/>
          </a:xfrm>
          <a:prstGeom prst="rect">
            <a:avLst/>
          </a:prstGeom>
          <a:ln>
            <a:noFill/>
          </a:ln>
          <a:effectLst>
            <a:outerShdw blurRad="889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7" name="Immagin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8538" y="5035550"/>
            <a:ext cx="787400" cy="766763"/>
          </a:xfrm>
          <a:prstGeom prst="rect">
            <a:avLst/>
          </a:prstGeom>
          <a:ln>
            <a:noFill/>
          </a:ln>
          <a:effectLst>
            <a:outerShdw blurRad="889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8" name="Immagin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475" y="2822575"/>
            <a:ext cx="665163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Immagin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12475" y="2787650"/>
            <a:ext cx="1069975" cy="1069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0" name="CasellaDiTesto 60"/>
          <p:cNvSpPr txBox="1">
            <a:spLocks noChangeArrowheads="1"/>
          </p:cNvSpPr>
          <p:nvPr/>
        </p:nvSpPr>
        <p:spPr bwMode="auto">
          <a:xfrm>
            <a:off x="10118725" y="2290763"/>
            <a:ext cx="24225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000" b="1">
                <a:solidFill>
                  <a:srgbClr val="595959"/>
                </a:solidFill>
                <a:latin typeface="Calibri Light" panose="020F0302020204030204" pitchFamily="34" charset="0"/>
              </a:rPr>
              <a:t>Cessionario</a:t>
            </a:r>
          </a:p>
        </p:txBody>
      </p:sp>
      <p:grpSp>
        <p:nvGrpSpPr>
          <p:cNvPr id="52" name="Gruppo 51"/>
          <p:cNvGrpSpPr/>
          <p:nvPr/>
        </p:nvGrpSpPr>
        <p:grpSpPr>
          <a:xfrm>
            <a:off x="9039225" y="5367007"/>
            <a:ext cx="2819400" cy="1320799"/>
            <a:chOff x="6121797" y="5237226"/>
            <a:chExt cx="2819400" cy="1320799"/>
          </a:xfrm>
        </p:grpSpPr>
        <p:sp>
          <p:nvSpPr>
            <p:cNvPr id="53" name="Rettangolo 52"/>
            <p:cNvSpPr/>
            <p:nvPr/>
          </p:nvSpPr>
          <p:spPr>
            <a:xfrm>
              <a:off x="6121797" y="5237226"/>
              <a:ext cx="2819400" cy="1320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4" name="Immagine 0" descr="logo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1956" y="5273738"/>
              <a:ext cx="1839119" cy="1202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91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2"/>
          <p:cNvSpPr txBox="1">
            <a:spLocks/>
          </p:cNvSpPr>
          <p:nvPr/>
        </p:nvSpPr>
        <p:spPr>
          <a:xfrm>
            <a:off x="1267027" y="689576"/>
            <a:ext cx="10515600" cy="4550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/>
            <a:endParaRPr lang="it-IT" noProof="1"/>
          </a:p>
        </p:txBody>
      </p:sp>
      <p:sp>
        <p:nvSpPr>
          <p:cNvPr id="7" name="Segnaposto contenuto  13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600" i="1" noProof="1"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asellaDiTesto 4"/>
          <p:cNvSpPr txBox="1">
            <a:spLocks noChangeArrowheads="1"/>
          </p:cNvSpPr>
          <p:nvPr/>
        </p:nvSpPr>
        <p:spPr bwMode="auto">
          <a:xfrm>
            <a:off x="6978650" y="55181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t-IT" altLang="it-IT"/>
          </a:p>
        </p:txBody>
      </p:sp>
      <p:sp>
        <p:nvSpPr>
          <p:cNvPr id="9" name="Shape 81">
            <a:extLst/>
          </p:cNvPr>
          <p:cNvSpPr txBox="1">
            <a:spLocks/>
          </p:cNvSpPr>
          <p:nvPr/>
        </p:nvSpPr>
        <p:spPr>
          <a:xfrm>
            <a:off x="635000" y="330200"/>
            <a:ext cx="10661650" cy="1190625"/>
          </a:xfrm>
          <a:prstGeom prst="rect">
            <a:avLst/>
          </a:prstGeom>
        </p:spPr>
        <p:txBody>
          <a:bodyPr lIns="121900" tIns="121900" rIns="121900" bIns="12190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lnSpc>
                <a:spcPts val="5000"/>
              </a:lnSpc>
              <a:defRPr/>
            </a:pPr>
            <a:r>
              <a:rPr lang="it-IT" sz="3600" dirty="0">
                <a:solidFill>
                  <a:schemeClr val="tx1"/>
                </a:solidFill>
                <a:latin typeface="+mj-lt"/>
                <a:ea typeface="Calibri Light" charset="0"/>
                <a:cs typeface="Calibri Light" charset="0"/>
              </a:rPr>
              <a:t>FATTURAZIONE B2B</a:t>
            </a:r>
          </a:p>
          <a:p>
            <a:pPr>
              <a:lnSpc>
                <a:spcPts val="5000"/>
              </a:lnSpc>
              <a:defRPr/>
            </a:pPr>
            <a:endParaRPr lang="it-IT" sz="3600" dirty="0">
              <a:solidFill>
                <a:schemeClr val="tx1"/>
              </a:solidFill>
              <a:latin typeface="+mj-lt"/>
              <a:ea typeface="Calibri Light" charset="0"/>
              <a:cs typeface="Calibri Light" charset="0"/>
            </a:endParaRPr>
          </a:p>
        </p:txBody>
      </p:sp>
      <p:sp>
        <p:nvSpPr>
          <p:cNvPr id="12" name="Rettangolo 11">
            <a:extLst/>
          </p:cNvPr>
          <p:cNvSpPr/>
          <p:nvPr/>
        </p:nvSpPr>
        <p:spPr>
          <a:xfrm>
            <a:off x="747713" y="871538"/>
            <a:ext cx="7853362" cy="1397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4" name="CasellaDiTesto 8"/>
          <p:cNvSpPr txBox="1">
            <a:spLocks noChangeArrowheads="1"/>
          </p:cNvSpPr>
          <p:nvPr/>
        </p:nvSpPr>
        <p:spPr bwMode="auto">
          <a:xfrm>
            <a:off x="1425575" y="1039813"/>
            <a:ext cx="7853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r>
              <a:rPr lang="it-IT" altLang="it-IT" sz="2400" b="1" dirty="0">
                <a:latin typeface="+mj-lt"/>
              </a:rPr>
              <a:t>CICLO PASSIVO</a:t>
            </a:r>
          </a:p>
        </p:txBody>
      </p:sp>
      <p:cxnSp>
        <p:nvCxnSpPr>
          <p:cNvPr id="15" name="Connettore 1 14">
            <a:extLst/>
          </p:cNvPr>
          <p:cNvCxnSpPr>
            <a:cxnSpLocks/>
          </p:cNvCxnSpPr>
          <p:nvPr/>
        </p:nvCxnSpPr>
        <p:spPr>
          <a:xfrm>
            <a:off x="542925" y="1736725"/>
            <a:ext cx="108743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magin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804797">
            <a:off x="627063" y="4146550"/>
            <a:ext cx="1220787" cy="1220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reccia destra 19">
            <a:extLst/>
          </p:cNvPr>
          <p:cNvSpPr/>
          <p:nvPr/>
        </p:nvSpPr>
        <p:spPr>
          <a:xfrm flipH="1">
            <a:off x="8339138" y="3633788"/>
            <a:ext cx="2378075" cy="528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XML</a:t>
            </a:r>
          </a:p>
        </p:txBody>
      </p:sp>
      <p:sp>
        <p:nvSpPr>
          <p:cNvPr id="18" name="Rettangolo arrotondato 17">
            <a:extLst/>
          </p:cNvPr>
          <p:cNvSpPr/>
          <p:nvPr/>
        </p:nvSpPr>
        <p:spPr>
          <a:xfrm>
            <a:off x="4189367" y="1927694"/>
            <a:ext cx="494071" cy="4301832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it-IT" dirty="0"/>
              <a:t>DIGITAL HUB</a:t>
            </a:r>
          </a:p>
        </p:txBody>
      </p:sp>
      <p:grpSp>
        <p:nvGrpSpPr>
          <p:cNvPr id="19" name="Gruppo 43"/>
          <p:cNvGrpSpPr>
            <a:grpSpLocks/>
          </p:cNvGrpSpPr>
          <p:nvPr/>
        </p:nvGrpSpPr>
        <p:grpSpPr bwMode="auto">
          <a:xfrm>
            <a:off x="1722438" y="4267200"/>
            <a:ext cx="1016000" cy="2224088"/>
            <a:chOff x="1687241" y="4442264"/>
            <a:chExt cx="1014981" cy="2223265"/>
          </a:xfrm>
        </p:grpSpPr>
        <p:grpSp>
          <p:nvGrpSpPr>
            <p:cNvPr id="20" name="Gruppo 31"/>
            <p:cNvGrpSpPr>
              <a:grpSpLocks/>
            </p:cNvGrpSpPr>
            <p:nvPr/>
          </p:nvGrpSpPr>
          <p:grpSpPr bwMode="auto">
            <a:xfrm>
              <a:off x="1687241" y="4442264"/>
              <a:ext cx="1014981" cy="2223265"/>
              <a:chOff x="2017526" y="4767262"/>
              <a:chExt cx="589936" cy="1292225"/>
            </a:xfrm>
          </p:grpSpPr>
          <p:sp>
            <p:nvSpPr>
              <p:cNvPr id="24" name="Rettangolo arrotondato 23">
                <a:extLst/>
              </p:cNvPr>
              <p:cNvSpPr/>
              <p:nvPr/>
            </p:nvSpPr>
            <p:spPr>
              <a:xfrm>
                <a:off x="2017526" y="4767262"/>
                <a:ext cx="589936" cy="129222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25" name="Rettangolo arrotondato 24">
                <a:extLst/>
              </p:cNvPr>
              <p:cNvSpPr/>
              <p:nvPr/>
            </p:nvSpPr>
            <p:spPr>
              <a:xfrm>
                <a:off x="2044257" y="4816147"/>
                <a:ext cx="539239" cy="1071781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26" name="Ovale 25">
                <a:extLst/>
              </p:cNvPr>
              <p:cNvSpPr/>
              <p:nvPr/>
            </p:nvSpPr>
            <p:spPr>
              <a:xfrm>
                <a:off x="2258109" y="5920211"/>
                <a:ext cx="108769" cy="10791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  <p:sp>
          <p:nvSpPr>
            <p:cNvPr id="21" name="CasellaDiTesto 34"/>
            <p:cNvSpPr txBox="1">
              <a:spLocks noChangeArrowheads="1"/>
            </p:cNvSpPr>
            <p:nvPr/>
          </p:nvSpPr>
          <p:spPr bwMode="auto">
            <a:xfrm>
              <a:off x="1774658" y="4655637"/>
              <a:ext cx="842210" cy="646331"/>
            </a:xfrm>
            <a:prstGeom prst="rect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it-IT" altLang="it-IT" sz="800" b="1"/>
                <a:t>FATTURA</a:t>
              </a:r>
              <a:endParaRPr lang="it-IT" altLang="it-IT" sz="400" b="1"/>
            </a:p>
            <a:p>
              <a:r>
                <a:rPr lang="it-IT" altLang="it-IT" sz="400"/>
                <a:t>------------------------</a:t>
              </a:r>
              <a:br>
                <a:rPr lang="it-IT" altLang="it-IT" sz="400"/>
              </a:br>
              <a:r>
                <a:rPr lang="it-IT" altLang="it-IT" sz="400"/>
                <a:t>------------------||||||</a:t>
              </a:r>
            </a:p>
            <a:p>
              <a:r>
                <a:rPr lang="it-IT" altLang="it-IT" sz="400"/>
                <a:t>________________</a:t>
              </a:r>
            </a:p>
            <a:p>
              <a:endParaRPr lang="it-IT" altLang="it-IT" sz="400"/>
            </a:p>
            <a:p>
              <a:endParaRPr lang="it-IT" altLang="it-IT" sz="400"/>
            </a:p>
            <a:p>
              <a:endParaRPr lang="it-IT" altLang="it-IT" sz="400"/>
            </a:p>
            <a:p>
              <a:endParaRPr lang="it-IT" altLang="it-IT" sz="400"/>
            </a:p>
          </p:txBody>
        </p:sp>
        <p:sp>
          <p:nvSpPr>
            <p:cNvPr id="22" name="Rettangolo arrotondato 21">
              <a:extLst/>
            </p:cNvPr>
            <p:cNvSpPr/>
            <p:nvPr/>
          </p:nvSpPr>
          <p:spPr>
            <a:xfrm>
              <a:off x="1950502" y="5391238"/>
              <a:ext cx="518591" cy="31738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23" name="Rettangolo arrotondato 22">
              <a:extLst/>
            </p:cNvPr>
            <p:cNvSpPr/>
            <p:nvPr/>
          </p:nvSpPr>
          <p:spPr>
            <a:xfrm>
              <a:off x="1950502" y="5822878"/>
              <a:ext cx="520178" cy="31579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>
                  <a:solidFill>
                    <a:srgbClr val="00B050"/>
                  </a:solidFill>
                </a:rPr>
                <a:t>OK</a:t>
              </a:r>
            </a:p>
          </p:txBody>
        </p:sp>
      </p:grpSp>
      <p:cxnSp>
        <p:nvCxnSpPr>
          <p:cNvPr id="27" name="Connettore 2 26">
            <a:extLst/>
          </p:cNvPr>
          <p:cNvCxnSpPr>
            <a:cxnSpLocks/>
          </p:cNvCxnSpPr>
          <p:nvPr/>
        </p:nvCxnSpPr>
        <p:spPr>
          <a:xfrm flipH="1">
            <a:off x="747713" y="5635625"/>
            <a:ext cx="7080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Connettore 2 27">
            <a:extLst/>
          </p:cNvPr>
          <p:cNvCxnSpPr>
            <a:cxnSpLocks/>
          </p:cNvCxnSpPr>
          <p:nvPr/>
        </p:nvCxnSpPr>
        <p:spPr>
          <a:xfrm flipH="1">
            <a:off x="747713" y="5964238"/>
            <a:ext cx="67786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Rettangolo arrotondato 28">
            <a:extLst/>
          </p:cNvPr>
          <p:cNvSpPr/>
          <p:nvPr/>
        </p:nvSpPr>
        <p:spPr>
          <a:xfrm>
            <a:off x="1455738" y="1044575"/>
            <a:ext cx="1428750" cy="138906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+mj-lt"/>
              </a:rPr>
              <a:t>PEC UPLOADER</a:t>
            </a:r>
          </a:p>
          <a:p>
            <a:pPr algn="ctr">
              <a:defRPr/>
            </a:pPr>
            <a:r>
              <a:rPr lang="it-IT" dirty="0">
                <a:latin typeface="+mj-lt"/>
              </a:rPr>
              <a:t>CLIENT PRESSO LO STUDIO</a:t>
            </a:r>
          </a:p>
        </p:txBody>
      </p:sp>
      <p:cxnSp>
        <p:nvCxnSpPr>
          <p:cNvPr id="30" name="Connettore 2 29">
            <a:extLst/>
          </p:cNvPr>
          <p:cNvCxnSpPr>
            <a:cxnSpLocks/>
          </p:cNvCxnSpPr>
          <p:nvPr/>
        </p:nvCxnSpPr>
        <p:spPr>
          <a:xfrm>
            <a:off x="2911475" y="5645150"/>
            <a:ext cx="9080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Connettore 2 30">
            <a:extLst/>
          </p:cNvPr>
          <p:cNvCxnSpPr>
            <a:cxnSpLocks/>
          </p:cNvCxnSpPr>
          <p:nvPr/>
        </p:nvCxnSpPr>
        <p:spPr>
          <a:xfrm>
            <a:off x="2938463" y="5970588"/>
            <a:ext cx="88106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Freccia destra 46">
            <a:extLst/>
          </p:cNvPr>
          <p:cNvSpPr/>
          <p:nvPr/>
        </p:nvSpPr>
        <p:spPr>
          <a:xfrm flipH="1">
            <a:off x="4837113" y="3663950"/>
            <a:ext cx="1685925" cy="528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DIGITAL HUB</a:t>
            </a:r>
          </a:p>
        </p:txBody>
      </p:sp>
      <p:cxnSp>
        <p:nvCxnSpPr>
          <p:cNvPr id="35" name="Connettore 2 34">
            <a:extLst/>
          </p:cNvPr>
          <p:cNvCxnSpPr>
            <a:cxnSpLocks/>
          </p:cNvCxnSpPr>
          <p:nvPr/>
        </p:nvCxnSpPr>
        <p:spPr>
          <a:xfrm>
            <a:off x="8489950" y="4481513"/>
            <a:ext cx="22272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nettore 2 35">
            <a:extLst/>
          </p:cNvPr>
          <p:cNvCxnSpPr>
            <a:cxnSpLocks/>
          </p:cNvCxnSpPr>
          <p:nvPr/>
        </p:nvCxnSpPr>
        <p:spPr>
          <a:xfrm>
            <a:off x="8515350" y="4806950"/>
            <a:ext cx="2201863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Arco 36">
            <a:extLst/>
          </p:cNvPr>
          <p:cNvSpPr/>
          <p:nvPr/>
        </p:nvSpPr>
        <p:spPr>
          <a:xfrm>
            <a:off x="-320675" y="1736725"/>
            <a:ext cx="6929438" cy="1546225"/>
          </a:xfrm>
          <a:prstGeom prst="arc">
            <a:avLst>
              <a:gd name="adj1" fmla="val 15070282"/>
              <a:gd name="adj2" fmla="val 0"/>
            </a:avLst>
          </a:prstGeom>
          <a:noFill/>
          <a:ln w="5715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Arco 37">
            <a:extLst/>
          </p:cNvPr>
          <p:cNvSpPr/>
          <p:nvPr/>
        </p:nvSpPr>
        <p:spPr>
          <a:xfrm rot="11041321">
            <a:off x="2195513" y="1958975"/>
            <a:ext cx="2693987" cy="1331913"/>
          </a:xfrm>
          <a:prstGeom prst="arc">
            <a:avLst>
              <a:gd name="adj1" fmla="val 13975580"/>
              <a:gd name="adj2" fmla="val 188538"/>
            </a:avLst>
          </a:prstGeom>
          <a:ln w="5715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40" name="Immagin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62438"/>
            <a:ext cx="11049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CasellaDiTesto 40">
            <a:extLst/>
          </p:cNvPr>
          <p:cNvSpPr txBox="1"/>
          <p:nvPr/>
        </p:nvSpPr>
        <p:spPr>
          <a:xfrm>
            <a:off x="2759075" y="5861050"/>
            <a:ext cx="15605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48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XML</a:t>
            </a: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 rot="-5400000">
            <a:off x="-2267743" y="3231356"/>
            <a:ext cx="5016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400" b="1" dirty="0">
                <a:solidFill>
                  <a:srgbClr val="595959"/>
                </a:solidFill>
                <a:latin typeface="Calibri Light" panose="020F0302020204030204" pitchFamily="34" charset="0"/>
              </a:rPr>
              <a:t>Cedente (diventa cessionario)</a:t>
            </a:r>
          </a:p>
        </p:txBody>
      </p:sp>
      <p:grpSp>
        <p:nvGrpSpPr>
          <p:cNvPr id="43" name="Gruppo 59"/>
          <p:cNvGrpSpPr>
            <a:grpSpLocks/>
          </p:cNvGrpSpPr>
          <p:nvPr/>
        </p:nvGrpSpPr>
        <p:grpSpPr bwMode="auto">
          <a:xfrm rot="5400000">
            <a:off x="5199856" y="3575844"/>
            <a:ext cx="4335463" cy="815975"/>
            <a:chOff x="3903364" y="4251391"/>
            <a:chExt cx="3467724" cy="652373"/>
          </a:xfrm>
        </p:grpSpPr>
        <p:sp>
          <p:nvSpPr>
            <p:cNvPr id="44" name="Rettangolo arrotondato 43"/>
            <p:cNvSpPr/>
            <p:nvPr/>
          </p:nvSpPr>
          <p:spPr>
            <a:xfrm>
              <a:off x="3903364" y="4251391"/>
              <a:ext cx="3467724" cy="652373"/>
            </a:xfrm>
            <a:prstGeom prst="roundRect">
              <a:avLst/>
            </a:prstGeom>
            <a:solidFill>
              <a:srgbClr val="61AB6A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  <a:latin typeface="Calibri Light" panose="020F0302020204030204"/>
              </a:endParaRPr>
            </a:p>
          </p:txBody>
        </p:sp>
        <p:pic>
          <p:nvPicPr>
            <p:cNvPr id="45" name="Immagine 4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67327" y="4396080"/>
              <a:ext cx="448227" cy="40741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46" name="CasellaDiTesto 62"/>
            <p:cNvSpPr txBox="1">
              <a:spLocks noChangeArrowheads="1"/>
            </p:cNvSpPr>
            <p:nvPr/>
          </p:nvSpPr>
          <p:spPr bwMode="auto">
            <a:xfrm>
              <a:off x="4143597" y="4400979"/>
              <a:ext cx="2610320" cy="399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it-IT" altLang="it-IT" sz="2000" b="1">
                  <a:solidFill>
                    <a:srgbClr val="FFFFFF"/>
                  </a:solidFill>
                  <a:latin typeface="Calibri Light" panose="020F0302020204030204" pitchFamily="34" charset="0"/>
                </a:rPr>
                <a:t>Sistema d’Interscambio</a:t>
              </a:r>
            </a:p>
          </p:txBody>
        </p:sp>
      </p:grpSp>
      <p:pic>
        <p:nvPicPr>
          <p:cNvPr id="47" name="Immagin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28338" y="2914650"/>
            <a:ext cx="993775" cy="984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8" name="Immagin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1788" y="3473450"/>
            <a:ext cx="787400" cy="766763"/>
          </a:xfrm>
          <a:prstGeom prst="rect">
            <a:avLst/>
          </a:prstGeom>
          <a:ln>
            <a:noFill/>
          </a:ln>
          <a:effectLst>
            <a:outerShdw blurRad="889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9" name="Immagin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71188" y="3740150"/>
            <a:ext cx="644525" cy="6461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0" name="CasellaDiTesto 60"/>
          <p:cNvSpPr txBox="1">
            <a:spLocks noChangeArrowheads="1"/>
          </p:cNvSpPr>
          <p:nvPr/>
        </p:nvSpPr>
        <p:spPr bwMode="auto">
          <a:xfrm rot="-5400000">
            <a:off x="9452769" y="3031332"/>
            <a:ext cx="5016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2400" b="1">
                <a:solidFill>
                  <a:srgbClr val="595959"/>
                </a:solidFill>
                <a:latin typeface="Calibri Light" panose="020F0302020204030204" pitchFamily="34" charset="0"/>
              </a:rPr>
              <a:t>Cedente (Fornitore)</a:t>
            </a:r>
          </a:p>
        </p:txBody>
      </p:sp>
      <p:pic>
        <p:nvPicPr>
          <p:cNvPr id="51" name="Immagine 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588" y="2689225"/>
            <a:ext cx="1069975" cy="1069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53" name="Gruppo 52"/>
          <p:cNvGrpSpPr/>
          <p:nvPr/>
        </p:nvGrpSpPr>
        <p:grpSpPr>
          <a:xfrm>
            <a:off x="9081734" y="5399087"/>
            <a:ext cx="2819400" cy="1320799"/>
            <a:chOff x="6121797" y="5237226"/>
            <a:chExt cx="2819400" cy="1320799"/>
          </a:xfrm>
        </p:grpSpPr>
        <p:sp>
          <p:nvSpPr>
            <p:cNvPr id="54" name="Rettangolo 53"/>
            <p:cNvSpPr/>
            <p:nvPr/>
          </p:nvSpPr>
          <p:spPr>
            <a:xfrm>
              <a:off x="6121797" y="5237226"/>
              <a:ext cx="2819400" cy="1320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5" name="Immagine 0" descr="logo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1956" y="5273738"/>
              <a:ext cx="1839119" cy="1202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314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Albertus MT Lt</vt:lpstr>
      <vt:lpstr>Arial</vt:lpstr>
      <vt:lpstr>Calibri</vt:lpstr>
      <vt:lpstr>Calibri Light</vt:lpstr>
      <vt:lpstr>Century Gothic</vt:lpstr>
      <vt:lpstr>Tahoma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paola.carnevale@zucchettioffice.365.onmicrosoft.com</dc:creator>
  <cp:lastModifiedBy>Diego Zorzetto</cp:lastModifiedBy>
  <cp:revision>65</cp:revision>
  <cp:lastPrinted>2018-06-05T13:53:23Z</cp:lastPrinted>
  <dcterms:created xsi:type="dcterms:W3CDTF">2017-11-09T07:35:36Z</dcterms:created>
  <dcterms:modified xsi:type="dcterms:W3CDTF">2018-10-23T15:29:47Z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2017-11-09T00:00:00Z</vt:filetime>
  </property>
</Properties>
</file>