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61" r:id="rId2"/>
    <p:sldId id="270" r:id="rId3"/>
    <p:sldId id="272" r:id="rId4"/>
    <p:sldId id="278" r:id="rId5"/>
    <p:sldId id="273" r:id="rId6"/>
    <p:sldId id="279" r:id="rId7"/>
    <p:sldId id="274" r:id="rId8"/>
    <p:sldId id="275" r:id="rId9"/>
    <p:sldId id="276" r:id="rId10"/>
    <p:sldId id="269" r:id="rId11"/>
    <p:sldId id="27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68" autoAdjust="0"/>
    <p:restoredTop sz="94674"/>
  </p:normalViewPr>
  <p:slideViewPr>
    <p:cSldViewPr snapToGrid="0" snapToObjects="1">
      <p:cViewPr varScale="1">
        <p:scale>
          <a:sx n="81" d="100"/>
          <a:sy n="81" d="100"/>
        </p:scale>
        <p:origin x="11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61CD30-CF1C-4895-AA27-C7EA31C142AA}" type="datetimeFigureOut">
              <a:rPr lang="it-IT" smtClean="0"/>
              <a:t>12/10/2018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E08D56-88AB-4711-9D89-67E4982E3110}" type="slidenum">
              <a:rPr lang="it-IT" smtClean="0"/>
              <a:t>‹N›</a:t>
            </a:fld>
            <a:endParaRPr lang="it-IT"/>
          </a:p>
        </p:txBody>
      </p:sp>
    </p:spTree>
    <p:extLst>
      <p:ext uri="{BB962C8B-B14F-4D97-AF65-F5344CB8AC3E}">
        <p14:creationId xmlns:p14="http://schemas.microsoft.com/office/powerpoint/2010/main" val="416872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692E84F-4EBD-DC42-AF40-E9C453D460B9}" type="datetimeFigureOut">
              <a:rPr lang="it-IT" smtClean="0"/>
              <a:t>12/10/2018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100600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692E84F-4EBD-DC42-AF40-E9C453D460B9}" type="datetimeFigureOut">
              <a:rPr lang="it-IT" smtClean="0"/>
              <a:t>12/10/2018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4124237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692E84F-4EBD-DC42-AF40-E9C453D460B9}" type="datetimeFigureOut">
              <a:rPr lang="it-IT" smtClean="0"/>
              <a:t>12/10/2018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228368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692E84F-4EBD-DC42-AF40-E9C453D460B9}" type="datetimeFigureOut">
              <a:rPr lang="it-IT" smtClean="0"/>
              <a:t>12/10/2018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262129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692E84F-4EBD-DC42-AF40-E9C453D460B9}" type="datetimeFigureOut">
              <a:rPr lang="it-IT" smtClean="0"/>
              <a:t>12/10/2018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277633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692E84F-4EBD-DC42-AF40-E9C453D460B9}" type="datetimeFigureOut">
              <a:rPr lang="it-IT" smtClean="0"/>
              <a:t>12/10/2018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384617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5692E84F-4EBD-DC42-AF40-E9C453D460B9}" type="datetimeFigureOut">
              <a:rPr lang="it-IT" smtClean="0"/>
              <a:t>12/10/2018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46711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692E84F-4EBD-DC42-AF40-E9C453D460B9}" type="datetimeFigureOut">
              <a:rPr lang="it-IT" smtClean="0"/>
              <a:t>12/10/2018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192063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2E84F-4EBD-DC42-AF40-E9C453D460B9}" type="datetimeFigureOut">
              <a:rPr lang="it-IT" smtClean="0"/>
              <a:t>12/10/2018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374279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692E84F-4EBD-DC42-AF40-E9C453D460B9}" type="datetimeFigureOut">
              <a:rPr lang="it-IT" smtClean="0"/>
              <a:t>12/10/2018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407521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692E84F-4EBD-DC42-AF40-E9C453D460B9}" type="datetimeFigureOut">
              <a:rPr lang="it-IT" smtClean="0"/>
              <a:t>12/10/2018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1AFA023-F190-D740-835E-DE60EB90C24A}" type="slidenum">
              <a:rPr lang="it-IT" smtClean="0"/>
              <a:t>‹N›</a:t>
            </a:fld>
            <a:endParaRPr lang="it-IT"/>
          </a:p>
        </p:txBody>
      </p:sp>
    </p:spTree>
    <p:extLst>
      <p:ext uri="{BB962C8B-B14F-4D97-AF65-F5344CB8AC3E}">
        <p14:creationId xmlns:p14="http://schemas.microsoft.com/office/powerpoint/2010/main" val="57714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2E84F-4EBD-DC42-AF40-E9C453D460B9}" type="datetimeFigureOut">
              <a:rPr lang="it-IT" smtClean="0"/>
              <a:t>12/10/2018</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FA023-F190-D740-835E-DE60EB90C24A}" type="slidenum">
              <a:rPr lang="it-IT" smtClean="0"/>
              <a:t>‹N›</a:t>
            </a:fld>
            <a:endParaRPr lang="it-IT"/>
          </a:p>
        </p:txBody>
      </p:sp>
    </p:spTree>
    <p:extLst>
      <p:ext uri="{BB962C8B-B14F-4D97-AF65-F5344CB8AC3E}">
        <p14:creationId xmlns:p14="http://schemas.microsoft.com/office/powerpoint/2010/main" val="3398706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DB732B7-4AAD-9949-9385-F3AEA0262026}"/>
              </a:ext>
            </a:extLst>
          </p:cNvPr>
          <p:cNvSpPr>
            <a:spLocks noChangeArrowheads="1"/>
          </p:cNvSpPr>
          <p:nvPr/>
        </p:nvSpPr>
        <p:spPr bwMode="auto">
          <a:xfrm>
            <a:off x="644089" y="246579"/>
            <a:ext cx="10519369" cy="47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
        <p:nvSpPr>
          <p:cNvPr id="5" name="CasellaDiTesto 4">
            <a:extLst>
              <a:ext uri="{FF2B5EF4-FFF2-40B4-BE49-F238E27FC236}">
                <a16:creationId xmlns:a16="http://schemas.microsoft.com/office/drawing/2014/main" id="{E2FA852B-F9C3-5540-A100-13227E1F1117}"/>
              </a:ext>
            </a:extLst>
          </p:cNvPr>
          <p:cNvSpPr txBox="1"/>
          <p:nvPr/>
        </p:nvSpPr>
        <p:spPr>
          <a:xfrm>
            <a:off x="6755130" y="5349241"/>
            <a:ext cx="1908810" cy="461665"/>
          </a:xfrm>
          <a:prstGeom prst="rect">
            <a:avLst/>
          </a:prstGeom>
          <a:noFill/>
        </p:spPr>
        <p:txBody>
          <a:bodyPr wrap="square" rtlCol="0">
            <a:spAutoFit/>
          </a:bodyPr>
          <a:lstStyle/>
          <a:p>
            <a:pPr algn="ctr"/>
            <a:r>
              <a:rPr lang="it-IT" dirty="0"/>
              <a:t>-  </a:t>
            </a:r>
            <a:r>
              <a:rPr lang="it-IT" sz="2400" b="1" dirty="0"/>
              <a:t>Pino  </a:t>
            </a:r>
            <a:r>
              <a:rPr lang="it-IT" sz="2400" b="1" dirty="0" err="1"/>
              <a:t>Tesini</a:t>
            </a:r>
            <a:endParaRPr lang="it-IT" sz="2400" b="1" dirty="0"/>
          </a:p>
        </p:txBody>
      </p:sp>
      <p:sp>
        <p:nvSpPr>
          <p:cNvPr id="2" name="Rettangolo 1">
            <a:extLst>
              <a:ext uri="{FF2B5EF4-FFF2-40B4-BE49-F238E27FC236}">
                <a16:creationId xmlns:a16="http://schemas.microsoft.com/office/drawing/2014/main" id="{BF6F5A99-CD57-7D41-8EE2-C1EF8BDF2717}"/>
              </a:ext>
            </a:extLst>
          </p:cNvPr>
          <p:cNvSpPr/>
          <p:nvPr/>
        </p:nvSpPr>
        <p:spPr>
          <a:xfrm>
            <a:off x="388619" y="5349240"/>
            <a:ext cx="5989321" cy="707886"/>
          </a:xfrm>
          <a:prstGeom prst="rect">
            <a:avLst/>
          </a:prstGeom>
          <a:solidFill>
            <a:srgbClr val="FF0000"/>
          </a:solidFill>
        </p:spPr>
        <p:txBody>
          <a:bodyPr wrap="square" lIns="91440" tIns="45720" rIns="91440" bIns="45720">
            <a:spAutoFit/>
          </a:bodyPr>
          <a:lstStyle/>
          <a:p>
            <a:pPr algn="ctr"/>
            <a:r>
              <a:rPr lang="it-IT" sz="4000" b="1" dirty="0">
                <a:ln w="9525">
                  <a:solidFill>
                    <a:schemeClr val="bg1"/>
                  </a:solidFill>
                  <a:prstDash val="solid"/>
                </a:ln>
                <a:effectLst>
                  <a:outerShdw blurRad="12700" dist="38100" dir="2700000" algn="tl" rotWithShape="0">
                    <a:schemeClr val="bg1">
                      <a:lumMod val="50000"/>
                    </a:schemeClr>
                  </a:outerShdw>
                </a:effectLst>
              </a:rPr>
              <a:t>L’ ADATTABILITA’ DEL JUDO  </a:t>
            </a:r>
          </a:p>
        </p:txBody>
      </p:sp>
      <p:sp>
        <p:nvSpPr>
          <p:cNvPr id="3" name="CasellaDiTesto 2">
            <a:extLst>
              <a:ext uri="{FF2B5EF4-FFF2-40B4-BE49-F238E27FC236}">
                <a16:creationId xmlns:a16="http://schemas.microsoft.com/office/drawing/2014/main" id="{F6668C6C-A560-48CF-A326-05163BCFF8DE}"/>
              </a:ext>
            </a:extLst>
          </p:cNvPr>
          <p:cNvSpPr txBox="1"/>
          <p:nvPr/>
        </p:nvSpPr>
        <p:spPr>
          <a:xfrm>
            <a:off x="273376" y="294161"/>
            <a:ext cx="8587819" cy="3785652"/>
          </a:xfrm>
          <a:prstGeom prst="rect">
            <a:avLst/>
          </a:prstGeom>
          <a:noFill/>
        </p:spPr>
        <p:txBody>
          <a:bodyPr wrap="square" rtlCol="0">
            <a:spAutoFit/>
          </a:bodyPr>
          <a:lstStyle/>
          <a:p>
            <a:pPr algn="ctr"/>
            <a:r>
              <a:rPr lang="it-IT" sz="4800" dirty="0">
                <a:solidFill>
                  <a:srgbClr val="FF0000"/>
                </a:solidFill>
                <a:latin typeface="Times New Roman" panose="02020603050405020304" pitchFamily="18" charset="0"/>
                <a:cs typeface="Times New Roman" panose="02020603050405020304" pitchFamily="18" charset="0"/>
              </a:rPr>
              <a:t>FORMAZIONE </a:t>
            </a:r>
          </a:p>
          <a:p>
            <a:pPr algn="ctr"/>
            <a:endParaRPr lang="it-IT" sz="4800" dirty="0">
              <a:solidFill>
                <a:srgbClr val="FF0000"/>
              </a:solidFill>
              <a:latin typeface="Times New Roman" panose="02020603050405020304" pitchFamily="18" charset="0"/>
              <a:cs typeface="Times New Roman" panose="02020603050405020304" pitchFamily="18" charset="0"/>
            </a:endParaRPr>
          </a:p>
          <a:p>
            <a:pPr algn="ctr"/>
            <a:r>
              <a:rPr lang="it-IT" sz="4800" dirty="0">
                <a:solidFill>
                  <a:srgbClr val="FF0000"/>
                </a:solidFill>
                <a:latin typeface="Times New Roman" panose="02020603050405020304" pitchFamily="18" charset="0"/>
                <a:cs typeface="Times New Roman" panose="02020603050405020304" pitchFamily="18" charset="0"/>
              </a:rPr>
              <a:t>UISP DO </a:t>
            </a:r>
          </a:p>
          <a:p>
            <a:pPr algn="ctr"/>
            <a:endParaRPr lang="it-IT" sz="4800" dirty="0">
              <a:solidFill>
                <a:srgbClr val="FF0000"/>
              </a:solidFill>
              <a:latin typeface="Times New Roman" panose="02020603050405020304" pitchFamily="18" charset="0"/>
              <a:cs typeface="Times New Roman" panose="02020603050405020304" pitchFamily="18" charset="0"/>
            </a:endParaRPr>
          </a:p>
          <a:p>
            <a:pPr algn="ctr"/>
            <a:r>
              <a:rPr lang="it-IT" sz="4800" dirty="0">
                <a:solidFill>
                  <a:srgbClr val="FF0000"/>
                </a:solidFill>
                <a:latin typeface="Times New Roman" panose="02020603050405020304" pitchFamily="18" charset="0"/>
                <a:cs typeface="Times New Roman" panose="02020603050405020304" pitchFamily="18" charset="0"/>
              </a:rPr>
              <a:t>GENOVA 13-14 Ottobre 2018</a:t>
            </a:r>
          </a:p>
        </p:txBody>
      </p:sp>
    </p:spTree>
    <p:extLst>
      <p:ext uri="{BB962C8B-B14F-4D97-AF65-F5344CB8AC3E}">
        <p14:creationId xmlns:p14="http://schemas.microsoft.com/office/powerpoint/2010/main" val="3669817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3D807D-FEF3-7243-8B3B-2EB076B9E4AB}"/>
              </a:ext>
            </a:extLst>
          </p:cNvPr>
          <p:cNvSpPr/>
          <p:nvPr/>
        </p:nvSpPr>
        <p:spPr>
          <a:xfrm>
            <a:off x="240030" y="3579602"/>
            <a:ext cx="8577399" cy="2594365"/>
          </a:xfrm>
          <a:prstGeom prst="rect">
            <a:avLst/>
          </a:prstGeom>
        </p:spPr>
        <p:txBody>
          <a:bodyPr wrap="square">
            <a:spAutoFit/>
          </a:bodyPr>
          <a:lstStyle/>
          <a:p>
            <a:pPr>
              <a:lnSpc>
                <a:spcPct val="115000"/>
              </a:lnSpc>
              <a:spcAft>
                <a:spcPts val="1000"/>
              </a:spcAft>
            </a:pPr>
            <a:r>
              <a:rPr lang="it-IT" sz="2400" b="1" i="1" dirty="0">
                <a:solidFill>
                  <a:srgbClr val="C00000"/>
                </a:solidFill>
                <a:latin typeface="Arial" panose="020B0604020202020204" pitchFamily="34" charset="0"/>
                <a:ea typeface="Calibri" panose="020F0502020204030204" pitchFamily="34" charset="0"/>
                <a:cs typeface="Arial" panose="020B0604020202020204" pitchFamily="34" charset="0"/>
              </a:rPr>
              <a:t>“Non importa chi sia l'Altro, e non ha importanza quante e quali siano le sue risorse. Ciò che conta è far sì che le possa sfruttare, tutte e nel modo migliore. Non cercare di trasformare gli allievi in individui simili a noi, ma cercare di far sì che possano essere pienamente se stessi.”</a:t>
            </a:r>
            <a:endParaRPr lang="it-IT" sz="24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124460" indent="55880" algn="just">
              <a:lnSpc>
                <a:spcPct val="107000"/>
              </a:lnSpc>
              <a:spcAft>
                <a:spcPts val="800"/>
              </a:spcAft>
            </a:pPr>
            <a:r>
              <a:rPr lang="it-IT" sz="1600" dirty="0">
                <a:latin typeface="Arial" panose="020B0604020202020204" pitchFamily="34" charset="0"/>
                <a:ea typeface="Calibri" panose="020F0502020204030204" pitchFamily="34" charset="0"/>
                <a:cs typeface="Times New Roman" panose="02020603050405020304" pitchFamily="18" charset="0"/>
              </a:rPr>
              <a:t> </a:t>
            </a:r>
            <a:r>
              <a:rPr lang="it-IT" sz="1600" b="1" dirty="0">
                <a:latin typeface="Arial" panose="020B0604020202020204" pitchFamily="34" charset="0"/>
                <a:ea typeface="Calibri" panose="020F0502020204030204" pitchFamily="34" charset="0"/>
                <a:cs typeface="Times New Roman" panose="02020603050405020304" pitchFamily="18" charset="0"/>
              </a:rPr>
              <a:t>( CLAUDE COMBE Professore di JUDO). </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ttangolo 3">
            <a:extLst>
              <a:ext uri="{FF2B5EF4-FFF2-40B4-BE49-F238E27FC236}">
                <a16:creationId xmlns:a16="http://schemas.microsoft.com/office/drawing/2014/main" id="{5A9287FD-70DE-5340-9E18-7338F694CB12}"/>
              </a:ext>
            </a:extLst>
          </p:cNvPr>
          <p:cNvSpPr/>
          <p:nvPr/>
        </p:nvSpPr>
        <p:spPr>
          <a:xfrm>
            <a:off x="240030" y="422910"/>
            <a:ext cx="8663940" cy="2374240"/>
          </a:xfrm>
          <a:prstGeom prst="rect">
            <a:avLst/>
          </a:prstGeom>
        </p:spPr>
        <p:txBody>
          <a:bodyPr wrap="square">
            <a:spAutoFit/>
          </a:bodyPr>
          <a:lstStyle/>
          <a:p>
            <a:pPr marL="124460" indent="55880" algn="just">
              <a:lnSpc>
                <a:spcPct val="107000"/>
              </a:lnSpc>
              <a:spcAft>
                <a:spcPts val="800"/>
              </a:spcAft>
            </a:pPr>
            <a:r>
              <a:rPr lang="it-IT" sz="2800" b="1" dirty="0">
                <a:latin typeface="Arial" panose="020B0604020202020204" pitchFamily="34" charset="0"/>
                <a:ea typeface="Calibri" panose="020F0502020204030204" pitchFamily="34" charset="0"/>
                <a:cs typeface="Times New Roman" panose="02020603050405020304" pitchFamily="18" charset="0"/>
              </a:rPr>
              <a:t>Voglio terminare con due frasi per me molto significative, la prima di colui che mi ha fatto scoprire il </a:t>
            </a:r>
            <a:r>
              <a:rPr lang="it-IT" sz="28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JUDO ADATTATO</a:t>
            </a:r>
            <a:r>
              <a:rPr lang="it-IT" sz="28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it-IT" sz="2800" b="1" dirty="0">
                <a:latin typeface="Arial" panose="020B0604020202020204" pitchFamily="34" charset="0"/>
                <a:ea typeface="Calibri" panose="020F0502020204030204" pitchFamily="34" charset="0"/>
                <a:cs typeface="Times New Roman" panose="02020603050405020304" pitchFamily="18" charset="0"/>
              </a:rPr>
              <a:t>la seconda di un amico che con i suoi </a:t>
            </a:r>
            <a:r>
              <a:rPr lang="it-IT" sz="28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SAPERI</a:t>
            </a:r>
            <a:r>
              <a:rPr lang="it-IT" sz="2800" b="1" dirty="0">
                <a:latin typeface="Arial" panose="020B0604020202020204" pitchFamily="34" charset="0"/>
                <a:ea typeface="Calibri" panose="020F0502020204030204" pitchFamily="34" charset="0"/>
                <a:cs typeface="Times New Roman" panose="02020603050405020304" pitchFamily="18" charset="0"/>
              </a:rPr>
              <a:t> ha contribuito moltissimo a far crescere le nostre conoscenze.</a:t>
            </a:r>
            <a:endParaRPr lang="it-IT" sz="28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2478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983F09E-25B5-8544-BB6C-649238601126}"/>
              </a:ext>
            </a:extLst>
          </p:cNvPr>
          <p:cNvSpPr/>
          <p:nvPr/>
        </p:nvSpPr>
        <p:spPr>
          <a:xfrm>
            <a:off x="365760" y="377190"/>
            <a:ext cx="8366760" cy="3327578"/>
          </a:xfrm>
          <a:prstGeom prst="rect">
            <a:avLst/>
          </a:prstGeom>
        </p:spPr>
        <p:txBody>
          <a:bodyPr wrap="square">
            <a:spAutoFit/>
          </a:bodyPr>
          <a:lstStyle/>
          <a:p>
            <a:pPr>
              <a:lnSpc>
                <a:spcPct val="107000"/>
              </a:lnSpc>
              <a:spcAft>
                <a:spcPts val="800"/>
              </a:spcAft>
            </a:pPr>
            <a:r>
              <a:rPr lang="it-IT" sz="2400" dirty="0">
                <a:solidFill>
                  <a:srgbClr val="FF0000"/>
                </a:solidFill>
                <a:latin typeface="Arial" panose="020B0604020202020204" pitchFamily="34" charset="0"/>
                <a:ea typeface="Calibri" panose="020F0502020204030204" pitchFamily="34" charset="0"/>
                <a:cs typeface="Arial" panose="020B0604020202020204" pitchFamily="34" charset="0"/>
              </a:rPr>
              <a:t>“</a:t>
            </a:r>
            <a:r>
              <a:rPr lang="it-IT" sz="2400" b="1" i="1" dirty="0">
                <a:solidFill>
                  <a:srgbClr val="FF0000"/>
                </a:solidFill>
                <a:latin typeface="Arial" panose="020B0604020202020204" pitchFamily="34" charset="0"/>
                <a:ea typeface="Calibri" panose="020F0502020204030204" pitchFamily="34" charset="0"/>
                <a:cs typeface="Arial" panose="020B0604020202020204" pitchFamily="34" charset="0"/>
              </a:rPr>
              <a:t>Credo che l'uomo potrebbe essere libero anche subito, se lo volesse. Ma non vuole, perché la libertà richiede uno sforzo enorme e quasi nessuno vuole farlo. Nessuno, o quasi nessuno, vuole rendersi indipendente da ciò che altri hanno decretato giusto e necessario. Nessuno, o quasi nessuno, vuole decidere per conto proprio ciò che si deve o non si deve fare"</a:t>
            </a:r>
            <a:r>
              <a:rPr lang="it-IT" sz="2400" dirty="0">
                <a:solidFill>
                  <a:srgbClr val="FF0000"/>
                </a:solidFill>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it-IT" sz="2400" dirty="0">
                <a:latin typeface="Arial" panose="020B0604020202020204" pitchFamily="34" charset="0"/>
                <a:ea typeface="Calibri" panose="020F0502020204030204" pitchFamily="34" charset="0"/>
                <a:cs typeface="Arial" panose="020B0604020202020204" pitchFamily="34" charset="0"/>
              </a:rPr>
              <a:t>     </a:t>
            </a:r>
            <a:r>
              <a:rPr lang="it-IT" sz="2000" b="1" dirty="0">
                <a:latin typeface="Arial" panose="020B0604020202020204" pitchFamily="34" charset="0"/>
                <a:ea typeface="Calibri" panose="020F0502020204030204" pitchFamily="34" charset="0"/>
                <a:cs typeface="Arial" panose="020B0604020202020204" pitchFamily="34" charset="0"/>
              </a:rPr>
              <a:t>(MARCELLO BERNARDI, </a:t>
            </a:r>
            <a:r>
              <a:rPr lang="it-IT" sz="2000" b="1" i="1" dirty="0">
                <a:latin typeface="Arial" panose="020B0604020202020204" pitchFamily="34" charset="0"/>
                <a:ea typeface="Calibri" panose="020F0502020204030204" pitchFamily="34" charset="0"/>
                <a:cs typeface="Arial" panose="020B0604020202020204" pitchFamily="34" charset="0"/>
              </a:rPr>
              <a:t>Educazione e libertà</a:t>
            </a:r>
            <a:r>
              <a:rPr lang="it-IT" sz="2000" b="1" dirty="0">
                <a:latin typeface="Arial" panose="020B0604020202020204" pitchFamily="34" charset="0"/>
                <a:ea typeface="Calibri" panose="020F0502020204030204" pitchFamily="34" charset="0"/>
                <a:cs typeface="Arial" panose="020B0604020202020204" pitchFamily="34" charset="0"/>
              </a:rPr>
              <a:t>, De Vecchi Ed.)</a:t>
            </a:r>
          </a:p>
        </p:txBody>
      </p:sp>
      <p:sp>
        <p:nvSpPr>
          <p:cNvPr id="3" name="Rettangolo 2">
            <a:extLst>
              <a:ext uri="{FF2B5EF4-FFF2-40B4-BE49-F238E27FC236}">
                <a16:creationId xmlns:a16="http://schemas.microsoft.com/office/drawing/2014/main" id="{6C7096AA-EC5F-9F48-A684-7874FE6D32A9}"/>
              </a:ext>
            </a:extLst>
          </p:cNvPr>
          <p:cNvSpPr/>
          <p:nvPr/>
        </p:nvSpPr>
        <p:spPr>
          <a:xfrm>
            <a:off x="514350" y="4366260"/>
            <a:ext cx="8218170" cy="2283702"/>
          </a:xfrm>
          <a:prstGeom prst="rect">
            <a:avLst/>
          </a:prstGeom>
        </p:spPr>
        <p:txBody>
          <a:bodyPr wrap="square">
            <a:spAutoFit/>
          </a:bodyPr>
          <a:lstStyle/>
          <a:p>
            <a:pPr marL="457200">
              <a:lnSpc>
                <a:spcPct val="115000"/>
              </a:lnSpc>
              <a:spcAft>
                <a:spcPts val="1000"/>
              </a:spcAft>
            </a:pPr>
            <a:r>
              <a:rPr lang="it-IT" dirty="0">
                <a:latin typeface="Arial" panose="020B0604020202020204" pitchFamily="34" charset="0"/>
                <a:ea typeface="Calibri" panose="020F0502020204030204" pitchFamily="34" charset="0"/>
                <a:cs typeface="Times New Roman" panose="02020603050405020304" pitchFamily="18" charset="0"/>
              </a:rPr>
              <a:t>					</a:t>
            </a:r>
            <a:r>
              <a:rPr lang="it-IT" b="1" dirty="0">
                <a:latin typeface="Arial" panose="020B0604020202020204" pitchFamily="34" charset="0"/>
                <a:ea typeface="Calibri" panose="020F0502020204030204" pitchFamily="34" charset="0"/>
                <a:cs typeface="Times New Roman" panose="02020603050405020304" pitchFamily="18" charset="0"/>
              </a:rPr>
              <a:t>Pino </a:t>
            </a:r>
            <a:r>
              <a:rPr lang="it-IT" b="1" dirty="0" err="1">
                <a:latin typeface="Arial" panose="020B0604020202020204" pitchFamily="34" charset="0"/>
                <a:ea typeface="Calibri" panose="020F0502020204030204" pitchFamily="34" charset="0"/>
                <a:cs typeface="Times New Roman" panose="02020603050405020304" pitchFamily="18" charset="0"/>
              </a:rPr>
              <a:t>Tesini</a:t>
            </a:r>
            <a:r>
              <a:rPr lang="it-IT" b="1" dirty="0">
                <a:latin typeface="Arial" panose="020B0604020202020204" pitchFamily="34" charset="0"/>
                <a:ea typeface="Calibri" panose="020F0502020204030204" pitchFamily="34" charset="0"/>
                <a:cs typeface="Times New Roman" panose="02020603050405020304" pitchFamily="18" charset="0"/>
              </a:rPr>
              <a:t>	</a:t>
            </a:r>
            <a:endParaRPr lang="it-IT" sz="1400" b="1"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it-IT" b="1" dirty="0">
                <a:latin typeface="Arial" panose="020B0604020202020204" pitchFamily="34" charset="0"/>
                <a:ea typeface="Calibri" panose="020F0502020204030204" pitchFamily="34" charset="0"/>
                <a:cs typeface="Times New Roman" panose="02020603050405020304" pitchFamily="18" charset="0"/>
              </a:rPr>
              <a:t>                                                     Han-</a:t>
            </a:r>
            <a:r>
              <a:rPr lang="it-IT" b="1" dirty="0" err="1">
                <a:latin typeface="Arial" panose="020B0604020202020204" pitchFamily="34" charset="0"/>
                <a:ea typeface="Calibri" panose="020F0502020204030204" pitchFamily="34" charset="0"/>
                <a:cs typeface="Times New Roman" panose="02020603050405020304" pitchFamily="18" charset="0"/>
              </a:rPr>
              <a:t>shi</a:t>
            </a:r>
            <a:r>
              <a:rPr lang="it-IT" b="1" dirty="0">
                <a:latin typeface="Arial" panose="020B0604020202020204" pitchFamily="34" charset="0"/>
                <a:ea typeface="Calibri" panose="020F0502020204030204" pitchFamily="34" charset="0"/>
                <a:cs typeface="Times New Roman" panose="02020603050405020304" pitchFamily="18" charset="0"/>
              </a:rPr>
              <a:t> SEKAI BUTOKUKAI</a:t>
            </a:r>
          </a:p>
          <a:p>
            <a:pPr marL="457200">
              <a:lnSpc>
                <a:spcPct val="115000"/>
              </a:lnSpc>
              <a:spcAft>
                <a:spcPts val="1000"/>
              </a:spcAft>
            </a:pPr>
            <a:endParaRPr lang="it-IT" dirty="0">
              <a:latin typeface="Arial" panose="020B060402020202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it-IT" sz="24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Grazie per l’attenzione</a:t>
            </a:r>
          </a:p>
          <a:p>
            <a:pPr marL="457200">
              <a:lnSpc>
                <a:spcPct val="115000"/>
              </a:lnSpc>
              <a:spcAft>
                <a:spcPts val="1000"/>
              </a:spcAft>
            </a:pPr>
            <a:r>
              <a:rPr lang="it-IT" dirty="0">
                <a:latin typeface="Arial" panose="020B0604020202020204" pitchFamily="34" charset="0"/>
                <a:ea typeface="Calibri" panose="020F0502020204030204" pitchFamily="34" charset="0"/>
                <a:cs typeface="Times New Roman" panose="02020603050405020304" pitchFamily="18" charset="0"/>
              </a:rPr>
              <a:t>	 </a:t>
            </a:r>
            <a:endParaRPr lang="it-IT" dirty="0"/>
          </a:p>
        </p:txBody>
      </p:sp>
    </p:spTree>
    <p:extLst>
      <p:ext uri="{BB962C8B-B14F-4D97-AF65-F5344CB8AC3E}">
        <p14:creationId xmlns:p14="http://schemas.microsoft.com/office/powerpoint/2010/main" val="265737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8FD3A63-BFFD-7544-8B12-2DEA794D6AD1}"/>
              </a:ext>
            </a:extLst>
          </p:cNvPr>
          <p:cNvSpPr/>
          <p:nvPr/>
        </p:nvSpPr>
        <p:spPr>
          <a:xfrm>
            <a:off x="400050" y="902970"/>
            <a:ext cx="8526780" cy="4524315"/>
          </a:xfrm>
          <a:prstGeom prst="rect">
            <a:avLst/>
          </a:prstGeom>
        </p:spPr>
        <p:txBody>
          <a:bodyPr wrap="square">
            <a:spAutoFit/>
          </a:bodyPr>
          <a:lstStyle/>
          <a:p>
            <a:r>
              <a:rPr lang="it-IT" sz="3200" dirty="0">
                <a:latin typeface="Arial" panose="020B0604020202020204" pitchFamily="34" charset="0"/>
                <a:cs typeface="Arial" panose="020B0604020202020204" pitchFamily="34" charset="0"/>
              </a:rPr>
              <a:t>Un mio grande amico col quale ho condiviso tante esperienze sui Disabili, Giorgio Sozzi,  diceva </a:t>
            </a:r>
          </a:p>
          <a:p>
            <a:endParaRPr lang="it-IT" sz="3200" dirty="0">
              <a:latin typeface="Arial" panose="020B0604020202020204" pitchFamily="34" charset="0"/>
              <a:cs typeface="Arial" panose="020B0604020202020204" pitchFamily="34" charset="0"/>
            </a:endParaRPr>
          </a:p>
          <a:p>
            <a:endParaRPr lang="it-IT" sz="3200" dirty="0">
              <a:latin typeface="Arial" panose="020B0604020202020204" pitchFamily="34" charset="0"/>
              <a:cs typeface="Arial" panose="020B0604020202020204" pitchFamily="34" charset="0"/>
            </a:endParaRPr>
          </a:p>
          <a:p>
            <a:r>
              <a:rPr lang="it-IT" sz="3200" b="1" dirty="0">
                <a:solidFill>
                  <a:srgbClr val="FF0000"/>
                </a:solidFill>
                <a:latin typeface="Arial" panose="020B0604020202020204" pitchFamily="34" charset="0"/>
                <a:cs typeface="Arial" panose="020B0604020202020204" pitchFamily="34" charset="0"/>
              </a:rPr>
              <a:t>“PER INSEGNARE IL LATINO A PIERINO BISOGNA CONOSCERE BENE IL LATINO MA BISOGNA CONOSCERE BENE ANCHE PIERINO” </a:t>
            </a:r>
          </a:p>
        </p:txBody>
      </p:sp>
    </p:spTree>
    <p:extLst>
      <p:ext uri="{BB962C8B-B14F-4D97-AF65-F5344CB8AC3E}">
        <p14:creationId xmlns:p14="http://schemas.microsoft.com/office/powerpoint/2010/main" val="3746470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B6EA787-9BE4-EA43-889E-B1ED40DF7166}"/>
              </a:ext>
            </a:extLst>
          </p:cNvPr>
          <p:cNvSpPr/>
          <p:nvPr/>
        </p:nvSpPr>
        <p:spPr>
          <a:xfrm>
            <a:off x="342900" y="948690"/>
            <a:ext cx="8481060" cy="4832092"/>
          </a:xfrm>
          <a:prstGeom prst="rect">
            <a:avLst/>
          </a:prstGeom>
        </p:spPr>
        <p:txBody>
          <a:bodyPr wrap="square">
            <a:spAutoFit/>
          </a:bodyPr>
          <a:lstStyle/>
          <a:p>
            <a:r>
              <a:rPr lang="it-IT" sz="2800" b="1" dirty="0">
                <a:latin typeface="Arial" panose="020B0604020202020204" pitchFamily="34" charset="0"/>
                <a:cs typeface="Arial" panose="020B0604020202020204" pitchFamily="34" charset="0"/>
              </a:rPr>
              <a:t>Parliamo dell’</a:t>
            </a:r>
            <a:r>
              <a:rPr lang="it-IT" sz="2800" b="1" i="1" dirty="0">
                <a:solidFill>
                  <a:srgbClr val="FF0000"/>
                </a:solidFill>
                <a:latin typeface="Arial" panose="020B0604020202020204" pitchFamily="34" charset="0"/>
                <a:cs typeface="Arial" panose="020B0604020202020204" pitchFamily="34" charset="0"/>
              </a:rPr>
              <a:t>adattabilità</a:t>
            </a:r>
            <a:r>
              <a:rPr lang="it-IT" sz="2800" b="1" dirty="0">
                <a:latin typeface="Arial" panose="020B0604020202020204" pitchFamily="34" charset="0"/>
                <a:cs typeface="Arial" panose="020B0604020202020204" pitchFamily="34" charset="0"/>
              </a:rPr>
              <a:t>  e parliamo di </a:t>
            </a:r>
            <a:r>
              <a:rPr lang="it-IT" sz="2800" b="1" dirty="0">
                <a:solidFill>
                  <a:srgbClr val="FF0000"/>
                </a:solidFill>
                <a:latin typeface="Arial" panose="020B0604020202020204" pitchFamily="34" charset="0"/>
                <a:cs typeface="Arial" panose="020B0604020202020204" pitchFamily="34" charset="0"/>
              </a:rPr>
              <a:t>Pierino</a:t>
            </a:r>
            <a:r>
              <a:rPr lang="it-IT" sz="2800" b="1" dirty="0">
                <a:latin typeface="Arial" panose="020B0604020202020204" pitchFamily="34" charset="0"/>
                <a:cs typeface="Arial" panose="020B0604020202020204" pitchFamily="34" charset="0"/>
              </a:rPr>
              <a:t>;</a:t>
            </a:r>
          </a:p>
          <a:p>
            <a:r>
              <a:rPr lang="it-IT" sz="2800" b="1" i="1" dirty="0">
                <a:latin typeface="Arial" panose="020B0604020202020204" pitchFamily="34" charset="0"/>
                <a:cs typeface="Arial" panose="020B0604020202020204" pitchFamily="34" charset="0"/>
              </a:rPr>
              <a:t>.</a:t>
            </a:r>
            <a:r>
              <a:rPr lang="it-IT" sz="2800" b="1" dirty="0">
                <a:latin typeface="Arial" panose="020B0604020202020204" pitchFamily="34" charset="0"/>
                <a:cs typeface="Arial" panose="020B0604020202020204" pitchFamily="34" charset="0"/>
              </a:rPr>
              <a:t> Prima di iniziare a parlare di tecnica, di storia, di lavoro vorrei tentare di chiarire il termine </a:t>
            </a:r>
            <a:r>
              <a:rPr lang="it-IT" sz="2800" b="1" i="1" dirty="0">
                <a:solidFill>
                  <a:srgbClr val="FF0000"/>
                </a:solidFill>
                <a:latin typeface="Arial" panose="020B0604020202020204" pitchFamily="34" charset="0"/>
                <a:cs typeface="Arial" panose="020B0604020202020204" pitchFamily="34" charset="0"/>
              </a:rPr>
              <a:t>“adattato”</a:t>
            </a:r>
            <a:r>
              <a:rPr lang="it-IT" sz="2800" b="1" dirty="0">
                <a:solidFill>
                  <a:srgbClr val="FF0000"/>
                </a:solidFill>
                <a:latin typeface="Arial" panose="020B0604020202020204" pitchFamily="34" charset="0"/>
                <a:cs typeface="Arial" panose="020B0604020202020204" pitchFamily="34" charset="0"/>
              </a:rPr>
              <a:t> </a:t>
            </a:r>
            <a:r>
              <a:rPr lang="it-IT" sz="2800" b="1" dirty="0">
                <a:latin typeface="Arial" panose="020B0604020202020204" pitchFamily="34" charset="0"/>
                <a:cs typeface="Arial" panose="020B0604020202020204" pitchFamily="34" charset="0"/>
              </a:rPr>
              <a:t>riferito alla pratica del Judo con i disabili mentali. </a:t>
            </a:r>
          </a:p>
          <a:p>
            <a:r>
              <a:rPr lang="it-IT" sz="2800" b="1" dirty="0">
                <a:latin typeface="Arial" panose="020B0604020202020204" pitchFamily="34" charset="0"/>
                <a:cs typeface="Arial" panose="020B0604020202020204" pitchFamily="34" charset="0"/>
              </a:rPr>
              <a:t>Non abbiamo creato delle regole o delle metodologie diverse, abbiamo invece cercato di portare il Judo in tutte le sue componenti ad </a:t>
            </a:r>
            <a:r>
              <a:rPr lang="it-IT" sz="2800" b="1" i="1" dirty="0">
                <a:latin typeface="Arial" panose="020B0604020202020204" pitchFamily="34" charset="0"/>
                <a:cs typeface="Arial" panose="020B0604020202020204" pitchFamily="34" charset="0"/>
              </a:rPr>
              <a:t>adattarsi</a:t>
            </a:r>
            <a:r>
              <a:rPr lang="it-IT" sz="2800" b="1" dirty="0">
                <a:latin typeface="Arial" panose="020B0604020202020204" pitchFamily="34" charset="0"/>
                <a:cs typeface="Arial" panose="020B0604020202020204" pitchFamily="34" charset="0"/>
              </a:rPr>
              <a:t> a ciascuno dei soggetti con cui ci trovavamo a praticare, cosa che andrebbe fatta sempre e comunque. </a:t>
            </a:r>
          </a:p>
        </p:txBody>
      </p:sp>
    </p:spTree>
    <p:extLst>
      <p:ext uri="{BB962C8B-B14F-4D97-AF65-F5344CB8AC3E}">
        <p14:creationId xmlns:p14="http://schemas.microsoft.com/office/powerpoint/2010/main" val="85148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399E0E8-FF03-4477-8D2F-94AC826AB20B}"/>
              </a:ext>
            </a:extLst>
          </p:cNvPr>
          <p:cNvSpPr txBox="1"/>
          <p:nvPr/>
        </p:nvSpPr>
        <p:spPr>
          <a:xfrm>
            <a:off x="1027521" y="678730"/>
            <a:ext cx="7701700" cy="5693866"/>
          </a:xfrm>
          <a:prstGeom prst="rect">
            <a:avLst/>
          </a:prstGeom>
          <a:noFill/>
        </p:spPr>
        <p:txBody>
          <a:bodyPr wrap="square" rtlCol="0">
            <a:spAutoFit/>
          </a:bodyPr>
          <a:lstStyle/>
          <a:p>
            <a:r>
              <a:rPr lang="it-IT" sz="2800" b="1" dirty="0"/>
              <a:t>Ci  accorgiamo che spesso si parla di </a:t>
            </a:r>
            <a:r>
              <a:rPr lang="it-IT" sz="2800" b="1" dirty="0">
                <a:solidFill>
                  <a:srgbClr val="FF0000"/>
                </a:solidFill>
              </a:rPr>
              <a:t>integrazione</a:t>
            </a:r>
            <a:r>
              <a:rPr lang="it-IT" sz="2800" b="1" dirty="0"/>
              <a:t> come beneficio da procurare ai disabili e così si passa subito a disegnare delle politiche per portatori di handicap. Invece, proprio per fare delle buone politiche </a:t>
            </a:r>
            <a:r>
              <a:rPr lang="it-IT" sz="2800" b="1" dirty="0">
                <a:solidFill>
                  <a:srgbClr val="FF0000"/>
                </a:solidFill>
              </a:rPr>
              <a:t>sociali ed educative</a:t>
            </a:r>
            <a:r>
              <a:rPr lang="it-IT" sz="2800" b="1" dirty="0"/>
              <a:t>, prima dobbiamo mettere nuovamente al centro i benefici, il cambiamento che tutti noi possiamo ottenere mediante la comunanza, la mescolanza, il dialogo con persone che vivono ogni giorno una certa diversità </a:t>
            </a:r>
          </a:p>
          <a:p>
            <a:r>
              <a:rPr lang="it-IT" sz="2800" b="1" dirty="0">
                <a:solidFill>
                  <a:srgbClr val="FF0000"/>
                </a:solidFill>
              </a:rPr>
              <a:t>D’altra parte “diversità” e “divertimento” vengono dalla stessa radice: </a:t>
            </a:r>
            <a:r>
              <a:rPr lang="it-IT" sz="2800" b="1" dirty="0" err="1">
                <a:solidFill>
                  <a:srgbClr val="FF0000"/>
                </a:solidFill>
              </a:rPr>
              <a:t>divertere</a:t>
            </a:r>
            <a:r>
              <a:rPr lang="it-IT" sz="2800" b="1" dirty="0">
                <a:solidFill>
                  <a:srgbClr val="FF0000"/>
                </a:solidFill>
              </a:rPr>
              <a:t>, cambiare strada, modificare la consuetudine, incrinare la routine</a:t>
            </a:r>
          </a:p>
        </p:txBody>
      </p:sp>
    </p:spTree>
    <p:extLst>
      <p:ext uri="{BB962C8B-B14F-4D97-AF65-F5344CB8AC3E}">
        <p14:creationId xmlns:p14="http://schemas.microsoft.com/office/powerpoint/2010/main" val="353566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AA890D5-17D2-9147-87E7-C60DFF729562}"/>
              </a:ext>
            </a:extLst>
          </p:cNvPr>
          <p:cNvSpPr/>
          <p:nvPr/>
        </p:nvSpPr>
        <p:spPr>
          <a:xfrm>
            <a:off x="0" y="79012"/>
            <a:ext cx="8961120" cy="6668620"/>
          </a:xfrm>
          <a:prstGeom prst="rect">
            <a:avLst/>
          </a:prstGeom>
        </p:spPr>
        <p:txBody>
          <a:bodyPr wrap="square">
            <a:spAutoFit/>
          </a:bodyPr>
          <a:lstStyle/>
          <a:p>
            <a:pPr marL="124460" indent="55880" algn="just">
              <a:lnSpc>
                <a:spcPct val="107000"/>
              </a:lnSpc>
              <a:spcAft>
                <a:spcPts val="800"/>
              </a:spcAft>
            </a:pPr>
            <a:r>
              <a:rPr lang="it-IT" sz="2800" b="1" dirty="0">
                <a:solidFill>
                  <a:srgbClr val="FF0000"/>
                </a:solidFill>
                <a:latin typeface="Arial" panose="020B0604020202020204" pitchFamily="34" charset="0"/>
                <a:ea typeface="Calibri" panose="020F0502020204030204" pitchFamily="34" charset="0"/>
                <a:cs typeface="Arial" panose="020B0604020202020204" pitchFamily="34" charset="0"/>
              </a:rPr>
              <a:t>PERCHE’ IL JUDO</a:t>
            </a:r>
            <a:endParaRPr lang="it-IT" sz="28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124460" indent="55880" algn="just">
              <a:lnSpc>
                <a:spcPct val="107000"/>
              </a:lnSpc>
              <a:spcAft>
                <a:spcPts val="800"/>
              </a:spcAft>
            </a:pPr>
            <a:r>
              <a:rPr lang="it-IT" sz="2400" b="1" dirty="0">
                <a:latin typeface="Arial" panose="020B0604020202020204" pitchFamily="34" charset="0"/>
                <a:ea typeface="Calibri" panose="020F0502020204030204" pitchFamily="34" charset="0"/>
                <a:cs typeface="Times New Roman" panose="02020603050405020304" pitchFamily="18" charset="0"/>
              </a:rPr>
              <a:t>Quando mi chiedono perché ritengo utile la pratica del judo, rispondo così: perché è l'arte </a:t>
            </a:r>
            <a:r>
              <a:rPr lang="it-IT"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dell'impiego </a:t>
            </a:r>
            <a:r>
              <a:rPr lang="it-IT" sz="24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controllato</a:t>
            </a:r>
            <a:r>
              <a:rPr lang="it-IT"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it-IT" sz="2400" b="1" dirty="0">
                <a:latin typeface="Arial" panose="020B0604020202020204" pitchFamily="34" charset="0"/>
                <a:ea typeface="Calibri" panose="020F0502020204030204" pitchFamily="34" charset="0"/>
                <a:cs typeface="Times New Roman" panose="02020603050405020304" pitchFamily="18" charset="0"/>
              </a:rPr>
              <a:t>delle proprie risorse. E se qualcuno mi chiede se il judo può essere utile anche ai disabili, rispondo che lo è doppiamente: perché il disabile dispone di minori risorse e quindi deve impiegarle meglio , e perché egli presenta generalmente una particolare disposizione a sfruttare </a:t>
            </a:r>
            <a:r>
              <a:rPr lang="it-IT" sz="24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(adattarsi)</a:t>
            </a:r>
            <a:r>
              <a:rPr lang="it-IT"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it-IT" sz="2400" b="1" dirty="0">
                <a:latin typeface="Arial" panose="020B0604020202020204" pitchFamily="34" charset="0"/>
                <a:ea typeface="Calibri" panose="020F0502020204030204" pitchFamily="34" charset="0"/>
                <a:cs typeface="Times New Roman" panose="02020603050405020304" pitchFamily="18" charset="0"/>
              </a:rPr>
              <a:t>ciò che ha. E parlo di qualsiasi tipo di disabile, anche di quelli più sfortunati, menomati nelle loro capacità mentali. Anche questi, forse soprattutto questi, mostrano per lo più uno straordinario impegno nell'imparare, nel fare, nell'evolvere, nel conquistare, nell'utilizzare tutto quello che la sorte ha loro lasciato. Basta dar loro gli strumenti adeguati. </a:t>
            </a:r>
            <a:r>
              <a:rPr lang="it-IT"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E il judo è appunto uno di tali strumenti. </a:t>
            </a:r>
          </a:p>
          <a:p>
            <a:pPr marL="124460" indent="55880" algn="just">
              <a:lnSpc>
                <a:spcPct val="107000"/>
              </a:lnSpc>
              <a:spcAft>
                <a:spcPts val="800"/>
              </a:spcAft>
            </a:pPr>
            <a:r>
              <a:rPr lang="it-IT"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OSEREI DURE UNO DEI PIU’ EFFICACI</a:t>
            </a:r>
            <a:endPar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3340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A2D08AE-F962-40B9-8ADD-31A4891D3ECC}"/>
              </a:ext>
            </a:extLst>
          </p:cNvPr>
          <p:cNvSpPr txBox="1"/>
          <p:nvPr/>
        </p:nvSpPr>
        <p:spPr>
          <a:xfrm>
            <a:off x="650449" y="377072"/>
            <a:ext cx="8022211" cy="6075766"/>
          </a:xfrm>
          <a:prstGeom prst="rect">
            <a:avLst/>
          </a:prstGeom>
          <a:noFill/>
        </p:spPr>
        <p:txBody>
          <a:bodyPr wrap="square" rtlCol="0">
            <a:spAutoFit/>
          </a:bodyPr>
          <a:lstStyle/>
          <a:p>
            <a:pPr marL="124460" indent="55880" algn="just">
              <a:lnSpc>
                <a:spcPct val="107000"/>
              </a:lnSpc>
              <a:spcAft>
                <a:spcPts val="800"/>
              </a:spcAft>
            </a:pPr>
            <a:r>
              <a:rPr lang="it-IT" sz="2200" b="1" dirty="0">
                <a:latin typeface="Arial" panose="020B0604020202020204" pitchFamily="34" charset="0"/>
                <a:ea typeface="Calibri" panose="020F0502020204030204" pitchFamily="34" charset="0"/>
                <a:cs typeface="Times New Roman" panose="02020603050405020304" pitchFamily="18" charset="0"/>
              </a:rPr>
              <a:t>Le possibilità che il JUDO offre ai nostri ragazzi disabili di </a:t>
            </a:r>
            <a:r>
              <a:rPr lang="it-IT" sz="22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apprendere con il corpo ciò che la mente fatica a comprendere</a:t>
            </a:r>
            <a:r>
              <a:rPr lang="it-IT" sz="2200" b="1" dirty="0">
                <a:latin typeface="Arial" panose="020B0604020202020204" pitchFamily="34" charset="0"/>
                <a:ea typeface="Calibri" panose="020F0502020204030204" pitchFamily="34" charset="0"/>
                <a:cs typeface="Times New Roman" panose="02020603050405020304" pitchFamily="18" charset="0"/>
              </a:rPr>
              <a:t>, sono: la scoperta delle proprie doti fisiche, il contatto stretto con i compagni in soggetti che hanno spesso delle grosse difficoltà a farsi toccare,  diventa un'esperienza importantissima spesso risolutoria di blocchi. </a:t>
            </a:r>
            <a:endParaRPr lang="it-IT" sz="2200" b="1" dirty="0">
              <a:latin typeface="Calibri" panose="020F0502020204030204" pitchFamily="34" charset="0"/>
              <a:ea typeface="Calibri" panose="020F0502020204030204" pitchFamily="34" charset="0"/>
              <a:cs typeface="Times New Roman" panose="02020603050405020304" pitchFamily="18" charset="0"/>
            </a:endParaRPr>
          </a:p>
          <a:p>
            <a:pPr marL="124460" indent="55880" algn="just">
              <a:lnSpc>
                <a:spcPct val="107000"/>
              </a:lnSpc>
              <a:spcAft>
                <a:spcPts val="800"/>
              </a:spcAft>
            </a:pPr>
            <a:r>
              <a:rPr lang="it-IT" sz="22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Rei no </a:t>
            </a:r>
            <a:r>
              <a:rPr lang="it-IT" sz="2200" b="1" i="1" dirty="0" err="1">
                <a:solidFill>
                  <a:srgbClr val="FF0000"/>
                </a:solidFill>
                <a:latin typeface="Arial" panose="020B0604020202020204" pitchFamily="34" charset="0"/>
                <a:ea typeface="Calibri" panose="020F0502020204030204" pitchFamily="34" charset="0"/>
                <a:cs typeface="Times New Roman" panose="02020603050405020304" pitchFamily="18" charset="0"/>
              </a:rPr>
              <a:t>kokoro</a:t>
            </a:r>
            <a:r>
              <a:rPr lang="it-IT" sz="22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it-IT" sz="22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(spirito del rispetto) si forma attraverso il contatto fisico.</a:t>
            </a:r>
            <a:endParaRPr lang="it-IT"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24460" indent="55880" algn="just">
              <a:lnSpc>
                <a:spcPct val="107000"/>
              </a:lnSpc>
              <a:spcAft>
                <a:spcPts val="800"/>
              </a:spcAft>
            </a:pPr>
            <a:r>
              <a:rPr lang="it-IT" sz="2200" b="1" dirty="0">
                <a:latin typeface="Arial" panose="020B0604020202020204" pitchFamily="34" charset="0"/>
                <a:ea typeface="Calibri" panose="020F0502020204030204" pitchFamily="34" charset="0"/>
                <a:cs typeface="Times New Roman" panose="02020603050405020304" pitchFamily="18" charset="0"/>
              </a:rPr>
              <a:t> L'utilizzazione del proprio corpo e la scoperta delle correnti d'energia che vi circolano permette ai disabili una presa di coscienza della propria </a:t>
            </a:r>
            <a:r>
              <a:rPr lang="it-IT" sz="22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"ENERGIA</a:t>
            </a:r>
            <a:r>
              <a:rPr lang="it-IT" sz="2200" b="1" i="1" dirty="0">
                <a:latin typeface="Arial" panose="020B0604020202020204" pitchFamily="34" charset="0"/>
                <a:ea typeface="Calibri" panose="020F0502020204030204" pitchFamily="34" charset="0"/>
                <a:cs typeface="Times New Roman" panose="02020603050405020304" pitchFamily="18" charset="0"/>
              </a:rPr>
              <a:t>",</a:t>
            </a:r>
            <a:r>
              <a:rPr lang="it-IT" sz="2200" b="1" dirty="0">
                <a:latin typeface="Arial" panose="020B0604020202020204" pitchFamily="34" charset="0"/>
                <a:ea typeface="Calibri" panose="020F0502020204030204" pitchFamily="34" charset="0"/>
                <a:cs typeface="Times New Roman" panose="02020603050405020304" pitchFamily="18" charset="0"/>
              </a:rPr>
              <a:t> questa resta un'esperienza indimenticabile la cui memoria rimane nel tempo. Va ricordata un'altra delle possibilità che il Judo offre, una delle pochissime, se non l'unica, di praticare un'attività </a:t>
            </a:r>
            <a:r>
              <a:rPr lang="it-IT" sz="22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"INSIEME" </a:t>
            </a:r>
            <a:r>
              <a:rPr lang="it-IT" sz="2200" b="1" i="1" dirty="0">
                <a:latin typeface="Arial" panose="020B0604020202020204" pitchFamily="34" charset="0"/>
                <a:ea typeface="Calibri" panose="020F0502020204030204" pitchFamily="34" charset="0"/>
                <a:cs typeface="Times New Roman" panose="02020603050405020304" pitchFamily="18" charset="0"/>
              </a:rPr>
              <a:t>a</a:t>
            </a:r>
            <a:r>
              <a:rPr lang="it-IT" sz="2200" b="1" dirty="0">
                <a:latin typeface="Arial" panose="020B0604020202020204" pitchFamily="34" charset="0"/>
                <a:ea typeface="Calibri" panose="020F0502020204030204" pitchFamily="34" charset="0"/>
                <a:cs typeface="Times New Roman" panose="02020603050405020304" pitchFamily="18" charset="0"/>
              </a:rPr>
              <a:t>gli altri. </a:t>
            </a:r>
            <a:endParaRPr lang="it-IT"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198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082F413-209A-9141-BFB2-218DE0A1B0F3}"/>
              </a:ext>
            </a:extLst>
          </p:cNvPr>
          <p:cNvSpPr/>
          <p:nvPr/>
        </p:nvSpPr>
        <p:spPr>
          <a:xfrm>
            <a:off x="445770" y="605790"/>
            <a:ext cx="8252460" cy="4679358"/>
          </a:xfrm>
          <a:prstGeom prst="rect">
            <a:avLst/>
          </a:prstGeom>
        </p:spPr>
        <p:txBody>
          <a:bodyPr wrap="square">
            <a:spAutoFit/>
          </a:bodyPr>
          <a:lstStyle/>
          <a:p>
            <a:pPr marL="124460" indent="55880" algn="just">
              <a:lnSpc>
                <a:spcPct val="107000"/>
              </a:lnSpc>
              <a:spcAft>
                <a:spcPts val="800"/>
              </a:spcAft>
            </a:pPr>
            <a:r>
              <a:rPr lang="it-IT" sz="2800" b="1" dirty="0">
                <a:latin typeface="Arial" panose="020B0604020202020204" pitchFamily="34" charset="0"/>
                <a:ea typeface="Calibri" panose="020F0502020204030204" pitchFamily="34" charset="0"/>
                <a:cs typeface="Times New Roman" panose="02020603050405020304" pitchFamily="18" charset="0"/>
              </a:rPr>
              <a:t>Direi però che la caratteristica più importante del judo è la sua qualità di disciplina morale. Secondo la definizione tradizionale il judo richiede </a:t>
            </a:r>
            <a:r>
              <a:rPr lang="it-IT" sz="28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"l'amicizia e la  mutua prosperità".</a:t>
            </a:r>
            <a:r>
              <a:rPr lang="it-IT" sz="28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it-IT" sz="2800" b="1" dirty="0">
                <a:latin typeface="Arial" panose="020B0604020202020204" pitchFamily="34" charset="0"/>
                <a:ea typeface="Calibri" panose="020F0502020204030204" pitchFamily="34" charset="0"/>
                <a:cs typeface="Times New Roman" panose="02020603050405020304" pitchFamily="18" charset="0"/>
              </a:rPr>
              <a:t>Per dirla in una sola parola, il judo è essenzialmente </a:t>
            </a:r>
            <a:r>
              <a:rPr lang="it-IT" sz="28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generosità</a:t>
            </a:r>
            <a:r>
              <a:rPr lang="it-IT" sz="2800" b="1" i="1" dirty="0">
                <a:latin typeface="Arial" panose="020B0604020202020204" pitchFamily="34" charset="0"/>
                <a:ea typeface="Calibri" panose="020F0502020204030204" pitchFamily="34" charset="0"/>
                <a:cs typeface="Times New Roman" panose="02020603050405020304" pitchFamily="18" charset="0"/>
              </a:rPr>
              <a:t>. </a:t>
            </a:r>
            <a:r>
              <a:rPr lang="it-IT" sz="2800" b="1" dirty="0">
                <a:latin typeface="Arial" panose="020B0604020202020204" pitchFamily="34" charset="0"/>
                <a:ea typeface="Calibri" panose="020F0502020204030204" pitchFamily="34" charset="0"/>
                <a:cs typeface="Times New Roman" panose="02020603050405020304" pitchFamily="18" charset="0"/>
              </a:rPr>
              <a:t>E' amicizia con i compagni, è solidarietà, è rispetto per l'altro, è capacità di dare, è altruismo. Sono doti che, forse anche inconsapevolmente, chi pratica judo costruisce dentro di sé. </a:t>
            </a:r>
            <a:endParaRPr lang="it-IT" sz="28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01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C3B7A88-E8BC-B64B-A15C-B1FAA361CC3A}"/>
              </a:ext>
            </a:extLst>
          </p:cNvPr>
          <p:cNvSpPr/>
          <p:nvPr/>
        </p:nvSpPr>
        <p:spPr>
          <a:xfrm>
            <a:off x="285750" y="170416"/>
            <a:ext cx="8618220" cy="5447582"/>
          </a:xfrm>
          <a:prstGeom prst="rect">
            <a:avLst/>
          </a:prstGeom>
        </p:spPr>
        <p:txBody>
          <a:bodyPr wrap="square">
            <a:spAutoFit/>
          </a:bodyPr>
          <a:lstStyle/>
          <a:p>
            <a:pPr marL="124460" indent="55880" algn="just">
              <a:lnSpc>
                <a:spcPct val="107000"/>
              </a:lnSpc>
              <a:spcAft>
                <a:spcPts val="800"/>
              </a:spcAft>
            </a:pPr>
            <a:r>
              <a:rPr lang="it-IT" sz="2400" b="1" dirty="0">
                <a:latin typeface="Arial" panose="020B0604020202020204" pitchFamily="34" charset="0"/>
                <a:ea typeface="Calibri" panose="020F0502020204030204" pitchFamily="34" charset="0"/>
                <a:cs typeface="Arial" panose="020B0604020202020204" pitchFamily="34" charset="0"/>
              </a:rPr>
              <a:t>Poi c'è l'altra  parola, fra quelle che ho usato all'inizio del nostro discorso, che merita una riflessione.</a:t>
            </a:r>
          </a:p>
          <a:p>
            <a:pPr marL="124460" indent="55880" algn="just">
              <a:lnSpc>
                <a:spcPct val="107000"/>
              </a:lnSpc>
              <a:spcAft>
                <a:spcPts val="800"/>
              </a:spcAft>
            </a:pPr>
            <a:r>
              <a:rPr lang="it-IT" sz="2400" b="1" dirty="0">
                <a:latin typeface="Arial" panose="020B0604020202020204" pitchFamily="34" charset="0"/>
                <a:ea typeface="Calibri" panose="020F0502020204030204" pitchFamily="34" charset="0"/>
                <a:cs typeface="Arial" panose="020B0604020202020204" pitchFamily="34" charset="0"/>
              </a:rPr>
              <a:t>Ho parlato dell'impiego </a:t>
            </a:r>
            <a:r>
              <a:rPr lang="it-IT" sz="2400" b="1" i="1" dirty="0">
                <a:solidFill>
                  <a:srgbClr val="FF0000"/>
                </a:solidFill>
                <a:latin typeface="Arial" panose="020B0604020202020204" pitchFamily="34" charset="0"/>
                <a:ea typeface="Calibri" panose="020F0502020204030204" pitchFamily="34" charset="0"/>
                <a:cs typeface="Arial" panose="020B0604020202020204" pitchFamily="34" charset="0"/>
              </a:rPr>
              <a:t>controllato</a:t>
            </a:r>
            <a:r>
              <a:rPr lang="it-IT" sz="2400" b="1" dirty="0">
                <a:latin typeface="Arial" panose="020B0604020202020204" pitchFamily="34" charset="0"/>
                <a:ea typeface="Calibri" panose="020F0502020204030204" pitchFamily="34" charset="0"/>
                <a:cs typeface="Arial" panose="020B0604020202020204" pitchFamily="34" charset="0"/>
              </a:rPr>
              <a:t> delle proprie risorse. </a:t>
            </a:r>
          </a:p>
          <a:p>
            <a:pPr marL="124460" indent="55880" algn="just">
              <a:lnSpc>
                <a:spcPct val="107000"/>
              </a:lnSpc>
              <a:spcAft>
                <a:spcPts val="800"/>
              </a:spcAft>
            </a:pPr>
            <a:r>
              <a:rPr lang="it-IT" sz="2400" b="1" dirty="0">
                <a:latin typeface="Arial" panose="020B0604020202020204" pitchFamily="34" charset="0"/>
                <a:ea typeface="Calibri" panose="020F0502020204030204" pitchFamily="34" charset="0"/>
                <a:cs typeface="Arial" panose="020B0604020202020204" pitchFamily="34" charset="0"/>
              </a:rPr>
              <a:t>Il controllo è la base e l'impalcatura del judo.  Poco a poco l'attitudine al controllo di sé e delle proprie azioni nasce e si consolida, inevitabilmente, in chi pratica quest'arte. Perché il controllo è l'origine dell'efficacia, del progresso, della tutela della propria e altrui integrità, del piacere di essere se stessi. E così il buon judoka impara sempre più a controllare le proprie azioni e i propri pensieri , e pertanto progredisce sulla strada della consapevolezza, della responsabilità e della civiltà. </a:t>
            </a:r>
          </a:p>
          <a:p>
            <a:pPr marL="124460" indent="55880" algn="just">
              <a:lnSpc>
                <a:spcPct val="107000"/>
              </a:lnSpc>
              <a:spcAft>
                <a:spcPts val="800"/>
              </a:spcAft>
            </a:pPr>
            <a:r>
              <a:rPr lang="it-IT" sz="2000" b="1" i="1" dirty="0">
                <a:solidFill>
                  <a:srgbClr val="FF0000"/>
                </a:solidFill>
                <a:latin typeface="Arial" panose="020B0604020202020204" pitchFamily="34" charset="0"/>
                <a:ea typeface="Calibri" panose="020F0502020204030204" pitchFamily="34" charset="0"/>
                <a:cs typeface="Times New Roman" panose="02020603050405020304" pitchFamily="18" charset="0"/>
              </a:rPr>
              <a:t>Imparare col corpo ciò che la mente fatica a </a:t>
            </a:r>
            <a:r>
              <a:rPr lang="it-IT" sz="2000" b="1" i="1">
                <a:solidFill>
                  <a:srgbClr val="FF0000"/>
                </a:solidFill>
                <a:latin typeface="Arial" panose="020B0604020202020204" pitchFamily="34" charset="0"/>
                <a:ea typeface="Calibri" panose="020F0502020204030204" pitchFamily="34" charset="0"/>
                <a:cs typeface="Times New Roman" panose="02020603050405020304" pitchFamily="18" charset="0"/>
              </a:rPr>
              <a:t>comprendere.</a:t>
            </a:r>
            <a:endParaRPr lang="it-IT" sz="2000" b="1" i="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3463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D7B6A7C-A54A-BA40-A42E-EFC86D03E563}"/>
              </a:ext>
            </a:extLst>
          </p:cNvPr>
          <p:cNvSpPr/>
          <p:nvPr/>
        </p:nvSpPr>
        <p:spPr>
          <a:xfrm>
            <a:off x="205740" y="697230"/>
            <a:ext cx="8835390" cy="4832092"/>
          </a:xfrm>
          <a:prstGeom prst="rect">
            <a:avLst/>
          </a:prstGeom>
        </p:spPr>
        <p:txBody>
          <a:bodyPr wrap="square">
            <a:spAutoFit/>
          </a:bodyPr>
          <a:lstStyle/>
          <a:p>
            <a:pPr marL="124460" indent="55880" algn="just"/>
            <a:r>
              <a:rPr lang="it-IT" sz="2800" b="1" dirty="0">
                <a:latin typeface="Arial" panose="020B0604020202020204" pitchFamily="34" charset="0"/>
                <a:ea typeface="Times New Roman" panose="02020603050405020304" pitchFamily="18" charset="0"/>
              </a:rPr>
              <a:t>Il maestro </a:t>
            </a:r>
            <a:r>
              <a:rPr lang="it-IT" sz="2800" b="1" i="1" dirty="0">
                <a:latin typeface="Arial" panose="020B0604020202020204" pitchFamily="34" charset="0"/>
                <a:ea typeface="Times New Roman" panose="02020603050405020304" pitchFamily="18" charset="0"/>
              </a:rPr>
              <a:t>Cesare </a:t>
            </a:r>
            <a:r>
              <a:rPr lang="it-IT" sz="2800" b="1" i="1" dirty="0" err="1">
                <a:latin typeface="Arial" panose="020B0604020202020204" pitchFamily="34" charset="0"/>
                <a:ea typeface="Times New Roman" panose="02020603050405020304" pitchFamily="18" charset="0"/>
              </a:rPr>
              <a:t>Barioli</a:t>
            </a:r>
            <a:r>
              <a:rPr lang="it-IT" sz="2800" b="1" i="1" dirty="0">
                <a:latin typeface="Arial" panose="020B0604020202020204" pitchFamily="34" charset="0"/>
                <a:ea typeface="Times New Roman" panose="02020603050405020304" pitchFamily="18" charset="0"/>
              </a:rPr>
              <a:t> </a:t>
            </a:r>
            <a:r>
              <a:rPr lang="it-IT" sz="2800" b="1" dirty="0">
                <a:latin typeface="Arial" panose="020B0604020202020204" pitchFamily="34" charset="0"/>
                <a:ea typeface="Times New Roman" panose="02020603050405020304" pitchFamily="18" charset="0"/>
              </a:rPr>
              <a:t>(pioniere a Milano dell'attività a favore dei disabili e riferimento del Judo in Italia) l'ha definita </a:t>
            </a:r>
          </a:p>
          <a:p>
            <a:pPr marL="124460" indent="55880" algn="just"/>
            <a:endParaRPr lang="it-IT" sz="2800" b="1" dirty="0">
              <a:latin typeface="Arial" panose="020B0604020202020204" pitchFamily="34" charset="0"/>
              <a:ea typeface="Times New Roman" panose="02020603050405020304" pitchFamily="18" charset="0"/>
            </a:endParaRPr>
          </a:p>
          <a:p>
            <a:pPr marL="124460" indent="55880" algn="ctr"/>
            <a:r>
              <a:rPr lang="it-IT" sz="2400" b="1" i="1" u="sng" dirty="0">
                <a:solidFill>
                  <a:srgbClr val="FF0000"/>
                </a:solidFill>
                <a:latin typeface="Arial" panose="020B0604020202020204" pitchFamily="34" charset="0"/>
                <a:ea typeface="Times New Roman" panose="02020603050405020304" pitchFamily="18" charset="0"/>
              </a:rPr>
              <a:t>un'avventura</a:t>
            </a:r>
            <a:r>
              <a:rPr lang="it-IT" sz="2400" b="1" i="1" u="sng" dirty="0">
                <a:latin typeface="Arial" panose="020B0604020202020204" pitchFamily="34" charset="0"/>
                <a:ea typeface="Times New Roman" panose="02020603050405020304" pitchFamily="18" charset="0"/>
              </a:rPr>
              <a:t> </a:t>
            </a:r>
            <a:r>
              <a:rPr lang="it-IT" sz="2400" b="1" i="1" u="sng" dirty="0">
                <a:solidFill>
                  <a:srgbClr val="FF0000"/>
                </a:solidFill>
                <a:latin typeface="Arial" panose="020B0604020202020204" pitchFamily="34" charset="0"/>
                <a:ea typeface="Times New Roman" panose="02020603050405020304" pitchFamily="18" charset="0"/>
              </a:rPr>
              <a:t>meravigliosa per conoscere se stessi</a:t>
            </a:r>
            <a:r>
              <a:rPr lang="it-IT" sz="2800" b="1" dirty="0">
                <a:latin typeface="Arial" panose="020B0604020202020204" pitchFamily="34" charset="0"/>
                <a:ea typeface="Times New Roman" panose="02020603050405020304" pitchFamily="18" charset="0"/>
              </a:rPr>
              <a:t> </a:t>
            </a:r>
          </a:p>
          <a:p>
            <a:pPr marL="124460" indent="55880" algn="just"/>
            <a:endParaRPr lang="it-IT" sz="2800" b="1" dirty="0">
              <a:latin typeface="Arial" panose="020B0604020202020204" pitchFamily="34" charset="0"/>
              <a:ea typeface="Times New Roman" panose="02020603050405020304" pitchFamily="18" charset="0"/>
            </a:endParaRPr>
          </a:p>
          <a:p>
            <a:pPr marL="124460" indent="55880" algn="just"/>
            <a:r>
              <a:rPr lang="it-IT" sz="2800" b="1" dirty="0">
                <a:latin typeface="Arial" panose="020B0604020202020204" pitchFamily="34" charset="0"/>
                <a:ea typeface="Times New Roman" panose="02020603050405020304" pitchFamily="18" charset="0"/>
              </a:rPr>
              <a:t>Se ne diceva attratto e allo stesso tempo spaventato. Di colpo gli era apparso evidente che noi, i Down e gli infermi mentali apparteniamo alla stessa matrice, solo che noi controlliamo certi meccanismi e loro no. </a:t>
            </a:r>
            <a:endParaRPr lang="it-IT" sz="28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94838669"/>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757</Words>
  <Application>Microsoft Office PowerPoint</Application>
  <PresentationFormat>Presentazione su schermo (4:3)</PresentationFormat>
  <Paragraphs>42</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Calibri Light</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Franco Pelacchi</dc:creator>
  <cp:lastModifiedBy>Pino Tesini</cp:lastModifiedBy>
  <cp:revision>48</cp:revision>
  <dcterms:created xsi:type="dcterms:W3CDTF">2018-06-16T16:17:43Z</dcterms:created>
  <dcterms:modified xsi:type="dcterms:W3CDTF">2018-10-12T10:04:25Z</dcterms:modified>
</cp:coreProperties>
</file>