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49171-9757-4741-8354-59448CDEDA37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360AA-C0E4-4217-B00C-A2BF814C6A5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3187363" y="-10539413"/>
            <a:ext cx="14976476" cy="1123315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9"/>
            <a:ext cx="5482412" cy="4111751"/>
          </a:xfrm>
          <a:noFill/>
          <a:ln/>
        </p:spPr>
        <p:txBody>
          <a:bodyPr wrap="none" anchor="ctr"/>
          <a:lstStyle/>
          <a:p>
            <a:endParaRPr lang="it-IT" alt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17BF0-9811-49F6-802D-9CCEE42B63AB}" type="datetimeFigureOut">
              <a:rPr lang="it-IT" smtClean="0"/>
              <a:pPr/>
              <a:t>13/10/2018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63B8A-EFA1-4C7B-A7D7-BC677557A5A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Metodologie, stili di insegnamento, contenuti ed attività per l’apprendimento motorio e sportivo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 cura di </a:t>
            </a:r>
          </a:p>
          <a:p>
            <a:r>
              <a:rPr lang="it-IT" dirty="0" smtClean="0"/>
              <a:t>Cristina Caprile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sz="5900" dirty="0"/>
              <a:t>La modalità fulcro </a:t>
            </a:r>
            <a:r>
              <a:rPr lang="it-IT" sz="5900" dirty="0" smtClean="0"/>
              <a:t>dell'attività che si </a:t>
            </a:r>
            <a:r>
              <a:rPr lang="it-IT" sz="5900" dirty="0" err="1" smtClean="0"/>
              <a:t>rifa</a:t>
            </a:r>
            <a:r>
              <a:rPr lang="it-IT" sz="5900" dirty="0" smtClean="0"/>
              <a:t> a questi presupposti</a:t>
            </a:r>
          </a:p>
          <a:p>
            <a:pPr>
              <a:buNone/>
            </a:pPr>
            <a:r>
              <a:rPr lang="it-IT" sz="5900" dirty="0" smtClean="0"/>
              <a:t> </a:t>
            </a:r>
            <a:r>
              <a:rPr lang="it-IT" sz="5900" dirty="0"/>
              <a:t>è </a:t>
            </a:r>
            <a:r>
              <a:rPr lang="it-IT" sz="5900" b="1" dirty="0"/>
              <a:t>“imparare facendo”</a:t>
            </a:r>
            <a:endParaRPr lang="it-IT" sz="5900" dirty="0"/>
          </a:p>
          <a:p>
            <a:pPr>
              <a:buNone/>
            </a:pPr>
            <a:r>
              <a:rPr lang="it-IT" sz="5900" dirty="0"/>
              <a:t>Tale modalità persegue l'apprendimento attraverso il fare, attraverso l’operare, attraverso le azioni.  </a:t>
            </a:r>
          </a:p>
          <a:p>
            <a:pPr>
              <a:buNone/>
            </a:pPr>
            <a:r>
              <a:rPr lang="it-IT" sz="5900" dirty="0"/>
              <a:t>Secondo questa </a:t>
            </a:r>
            <a:r>
              <a:rPr lang="it-IT" sz="5900" dirty="0" err="1"/>
              <a:t>modaltà–</a:t>
            </a:r>
            <a:r>
              <a:rPr lang="it-IT" sz="5900" dirty="0"/>
              <a:t> non nuova, ma particolarmente innovativa ed efficace - gli obiettivi di apprendimento si configurano sotto forma di “</a:t>
            </a:r>
            <a:r>
              <a:rPr lang="it-IT" sz="5900" b="1" dirty="0"/>
              <a:t>sapere come fare a”, piuttosto che di “conoscere che”</a:t>
            </a:r>
            <a:r>
              <a:rPr lang="it-IT" sz="5900" dirty="0"/>
              <a:t>;  in questo modo il soggetto prende coscienza del perché è necessario conoscere qualcosa e come una certa conoscenza può essere utilizzata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seconda </a:t>
            </a:r>
            <a:r>
              <a:rPr lang="it-IT" dirty="0" err="1" smtClean="0"/>
              <a:t>modaltà</a:t>
            </a:r>
            <a:r>
              <a:rPr lang="it-IT" dirty="0" smtClean="0"/>
              <a:t> è quella dell'</a:t>
            </a:r>
            <a:r>
              <a:rPr lang="it-IT" b="1" dirty="0" smtClean="0"/>
              <a:t>”imparare ragionando, pensando, riflettendo” </a:t>
            </a:r>
            <a:r>
              <a:rPr lang="it-IT" dirty="0" smtClean="0"/>
              <a:t>riguarda in particolare  le sollecitazioni degli aspetti cognitivi ,del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solving</a:t>
            </a:r>
            <a:r>
              <a:rPr lang="it-IT" dirty="0" smtClean="0"/>
              <a:t>, </a:t>
            </a:r>
            <a:r>
              <a:rPr lang="it-IT" dirty="0" err="1" smtClean="0"/>
              <a:t>cooperating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  e dell'autonomia nell'apprendimento, nonché del suo consolidamento (abilità e competenza)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L'ultima, ma non meno rilevante, </a:t>
            </a:r>
            <a:r>
              <a:rPr lang="it-IT" b="1" dirty="0" smtClean="0"/>
              <a:t>“ l'imparare con gioia, soddisfazione e competenza”</a:t>
            </a:r>
            <a:r>
              <a:rPr lang="it-IT" dirty="0" smtClean="0"/>
              <a:t>riguarda gli aspetti relazionali, motivazionali, emozionali ed emotivi </a:t>
            </a:r>
            <a:r>
              <a:rPr lang="it-IT" dirty="0" smtClean="0"/>
              <a:t>dell'apprendimento, che in età giovanile si concretizza anche nell’</a:t>
            </a:r>
            <a:r>
              <a:rPr lang="it-IT" b="1" dirty="0" smtClean="0"/>
              <a:t>imparare tra pari e </a:t>
            </a:r>
            <a:r>
              <a:rPr lang="it-IT" b="1" smtClean="0"/>
              <a:t>nel gruppo</a:t>
            </a:r>
            <a:endParaRPr lang="it-IT" b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L'approccio all'attività può così essere sintetizzato nelle fasi </a:t>
            </a:r>
            <a:r>
              <a:rPr lang="it-IT" b="1" dirty="0" smtClean="0"/>
              <a:t>sperimento- gioco- imparo,</a:t>
            </a:r>
            <a:r>
              <a:rPr lang="it-IT" dirty="0" smtClean="0"/>
              <a:t> per i soggetti che imparano, e </a:t>
            </a:r>
            <a:r>
              <a:rPr lang="it-IT" b="1" dirty="0" smtClean="0"/>
              <a:t>propongo -osservo- programmo- osservo</a:t>
            </a:r>
            <a:r>
              <a:rPr lang="it-IT" dirty="0" smtClean="0"/>
              <a:t> ancora per chi opera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Chi insegna è un </a:t>
            </a:r>
            <a:r>
              <a:rPr lang="it-IT" b="1" dirty="0" smtClean="0"/>
              <a:t>facilitatore</a:t>
            </a:r>
            <a:endParaRPr lang="it-IT" b="1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Lo strumento privilegiato è il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                            GIOCO/SITUAZIONE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Picture 6" descr="C:\Documents and Settings\Proprietario\Impostazioni locali\Temporary Internet Files\Content.IE5\PP8Z5CKT\sport_a_scuola[1].jpg">
            <a:extLst>
              <a:ext uri="{FF2B5EF4-FFF2-40B4-BE49-F238E27FC236}">
                <a16:creationId xmlns:a16="http://schemas.microsoft.com/office/drawing/2014/main" xmlns="" id="{937A0A4A-F50D-45B2-A467-0E28B2C2D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10113"/>
            <a:ext cx="2744242" cy="1810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dirty="0">
                <a:latin typeface="Comic Sans MS" pitchFamily="66" charset="0"/>
              </a:rPr>
              <a:t>Gioco – Imparo </a:t>
            </a:r>
            <a:br>
              <a:rPr lang="it-IT" sz="3200" dirty="0">
                <a:latin typeface="Comic Sans MS" pitchFamily="66" charset="0"/>
              </a:rPr>
            </a:br>
            <a:r>
              <a:rPr lang="it-IT" sz="3200" dirty="0">
                <a:latin typeface="Comic Sans MS" pitchFamily="66" charset="0"/>
              </a:rPr>
              <a:t>la situazione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9219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28775"/>
            <a:ext cx="7931150" cy="48450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en-US" dirty="0">
                <a:latin typeface="Comic Sans MS" panose="030F0702030302020204" pitchFamily="66" charset="0"/>
              </a:rPr>
              <a:t>ALLENARE 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en-US" dirty="0">
                <a:latin typeface="Comic Sans MS" panose="030F0702030302020204" pitchFamily="66" charset="0"/>
              </a:rPr>
              <a:t>Capacità / Quantità / Intensità /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en-US" dirty="0">
                <a:latin typeface="Comic Sans MS" panose="030F0702030302020204" pitchFamily="66" charset="0"/>
              </a:rPr>
              <a:t>(Serie – Ripetizioni)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it-IT" altLang="en-US" dirty="0">
              <a:latin typeface="Comic Sans MS" panose="030F0702030302020204" pitchFamily="66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en-US" dirty="0">
                <a:latin typeface="Comic Sans MS" panose="030F0702030302020204" pitchFamily="66" charset="0"/>
              </a:rPr>
              <a:t>INSEGNARE 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en-US" dirty="0">
                <a:latin typeface="Comic Sans MS" panose="030F0702030302020204" pitchFamily="66" charset="0"/>
              </a:rPr>
              <a:t>Conoscere / Capire / Applicare /Analizzare /Valutare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en-US" dirty="0">
                <a:latin typeface="Comic Sans MS" panose="030F0702030302020204" pitchFamily="66" charset="0"/>
              </a:rPr>
              <a:t>(Giocare)</a:t>
            </a:r>
          </a:p>
        </p:txBody>
      </p:sp>
      <p:sp>
        <p:nvSpPr>
          <p:cNvPr id="7" name="Segnaposto piè di pagina 7">
            <a:extLst>
              <a:ext uri="{FF2B5EF4-FFF2-40B4-BE49-F238E27FC236}">
                <a16:creationId xmlns:a16="http://schemas.microsoft.com/office/drawing/2014/main" xmlns="" id="{7BBE318B-A701-4C95-A519-C9FDC9DC9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/>
          <a:p>
            <a:r>
              <a:rPr lang="it-IT" dirty="0"/>
              <a:t>http://liguria.coni/scuola-regionale</a:t>
            </a:r>
          </a:p>
        </p:txBody>
      </p:sp>
    </p:spTree>
    <p:extLst>
      <p:ext uri="{BB962C8B-B14F-4D97-AF65-F5344CB8AC3E}">
        <p14:creationId xmlns:p14="http://schemas.microsoft.com/office/powerpoint/2010/main" xmlns="" val="993464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dirty="0">
                <a:latin typeface="Comic Sans MS" pitchFamily="66" charset="0"/>
              </a:rPr>
              <a:t>Gioco – Imparo </a:t>
            </a:r>
            <a:br>
              <a:rPr lang="it-IT" sz="3200" dirty="0">
                <a:latin typeface="Comic Sans MS" pitchFamily="66" charset="0"/>
              </a:rPr>
            </a:br>
            <a:r>
              <a:rPr lang="it-IT" sz="3200" dirty="0">
                <a:latin typeface="Comic Sans MS" pitchFamily="66" charset="0"/>
              </a:rPr>
              <a:t>L’idea</a:t>
            </a:r>
            <a:br>
              <a:rPr lang="it-IT" sz="3200" dirty="0">
                <a:latin typeface="Comic Sans MS" pitchFamily="66" charset="0"/>
              </a:rPr>
            </a:br>
            <a:endParaRPr lang="it-IT" sz="3200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63675"/>
            <a:ext cx="8218488" cy="5205413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sz="2800" dirty="0">
                <a:latin typeface="Comic Sans MS" pitchFamily="66" charset="0"/>
              </a:rPr>
              <a:t>Insegnare le abilità attraverso proposte di giochi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sz="2800" dirty="0">
                <a:latin typeface="Comic Sans MS" pitchFamily="66" charset="0"/>
              </a:rPr>
              <a:t>Propongo / osservo /Programmo / osservo ancora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sz="2800" dirty="0">
                <a:latin typeface="Comic Sans MS" pitchFamily="66" charset="0"/>
              </a:rPr>
              <a:t>Dalla risposta la proposta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sz="2800" dirty="0">
                <a:latin typeface="Comic Sans MS" pitchFamily="66" charset="0"/>
              </a:rPr>
              <a:t>Gioco come strumento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sz="2800" dirty="0">
                <a:latin typeface="Comic Sans MS" pitchFamily="66" charset="0"/>
              </a:rPr>
              <a:t>Conoscere bene dove si vuole arrivare(come si fa una cosa …)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sz="2800" dirty="0">
                <a:latin typeface="Comic Sans MS" pitchFamily="66" charset="0"/>
              </a:rPr>
              <a:t>Il gioco perché … valore … regole … divertimento .. il gruppo … la partecipazione .. il confronto  …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it-IT" dirty="0"/>
          </a:p>
          <a:p>
            <a:pPr marL="274320" indent="-27432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it-IT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it-IT" dirty="0"/>
          </a:p>
        </p:txBody>
      </p:sp>
      <p:sp>
        <p:nvSpPr>
          <p:cNvPr id="6" name="Segnaposto piè di pagina 7">
            <a:extLst>
              <a:ext uri="{FF2B5EF4-FFF2-40B4-BE49-F238E27FC236}">
                <a16:creationId xmlns:a16="http://schemas.microsoft.com/office/drawing/2014/main" xmlns="" id="{2F6B27A4-29C7-45E9-A2F9-BDE4ACE4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/>
          <a:p>
            <a:r>
              <a:rPr lang="it-IT" dirty="0"/>
              <a:t>http://liguria.coni/scuola-regionale</a:t>
            </a:r>
          </a:p>
        </p:txBody>
      </p:sp>
    </p:spTree>
    <p:extLst>
      <p:ext uri="{BB962C8B-B14F-4D97-AF65-F5344CB8AC3E}">
        <p14:creationId xmlns:p14="http://schemas.microsoft.com/office/powerpoint/2010/main" xmlns="" val="1204939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dirty="0">
                <a:latin typeface="Comic Sans MS" pitchFamily="66" charset="0"/>
              </a:rPr>
              <a:t>Gioco – Imparo </a:t>
            </a:r>
            <a:br>
              <a:rPr lang="it-IT" sz="3200" dirty="0">
                <a:latin typeface="Comic Sans MS" pitchFamily="66" charset="0"/>
              </a:rPr>
            </a:br>
            <a:r>
              <a:rPr lang="it-IT" sz="3200" dirty="0">
                <a:latin typeface="Comic Sans MS" pitchFamily="66" charset="0"/>
              </a:rPr>
              <a:t>L’idea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17237" y="1196752"/>
            <a:ext cx="7385050" cy="5327650"/>
          </a:xfrm>
        </p:spPr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chiave di riuscita :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Modificare il gioco in base alla risposta e a cosa si vuole arrivare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La senso percezione ( come si sviluppa … come si migliora ..)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Coscienza di cosa so fare (capire)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Dal più facile al più difficile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Riuscire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Cosa è necessari conoscere e gestire alle varie fasce d’età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Dal gioco allo sport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Verificare se ho imparato</a:t>
            </a:r>
          </a:p>
          <a:p>
            <a:pPr marL="274320" indent="-274320" algn="ctr" eaLnBrk="1" fontAlgn="auto" hangingPunct="1">
              <a:spcAft>
                <a:spcPts val="0"/>
              </a:spcAft>
              <a:defRPr/>
            </a:pPr>
            <a:r>
              <a:rPr lang="it-IT" dirty="0">
                <a:latin typeface="Comic Sans MS" pitchFamily="66" charset="0"/>
              </a:rPr>
              <a:t>(il tutto attraverso giochi)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it-IT" dirty="0"/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xmlns="" id="{34A5E73A-E52C-4D7C-A3DE-5AD6372F2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25116" cy="67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gnaposto piè di pagina 7">
            <a:extLst>
              <a:ext uri="{FF2B5EF4-FFF2-40B4-BE49-F238E27FC236}">
                <a16:creationId xmlns:a16="http://schemas.microsoft.com/office/drawing/2014/main" xmlns="" id="{C30499BE-AD88-43FB-B1A3-2E6CEF8E1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</p:spPr>
        <p:txBody>
          <a:bodyPr/>
          <a:lstStyle/>
          <a:p>
            <a:r>
              <a:rPr lang="it-IT" dirty="0"/>
              <a:t>http://liguria.coni/scuola-regionale</a:t>
            </a:r>
          </a:p>
        </p:txBody>
      </p:sp>
    </p:spTree>
    <p:extLst>
      <p:ext uri="{BB962C8B-B14F-4D97-AF65-F5344CB8AC3E}">
        <p14:creationId xmlns:p14="http://schemas.microsoft.com/office/powerpoint/2010/main" xmlns="" val="310135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3550"/>
            <a:ext cx="7769225" cy="1431925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3200" smtClean="0"/>
              <a:t>Elementi costitutivi della metodologia dell'insegnamento e riferimenti disciplinari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087563"/>
            <a:ext cx="9215438" cy="5254625"/>
          </a:xfrm>
        </p:spPr>
        <p:txBody>
          <a:bodyPr/>
          <a:lstStyle/>
          <a:p>
            <a:pPr indent="-331788" eaLnBrk="1" hangingPunct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smtClean="0">
                <a:solidFill>
                  <a:srgbClr val="FF0000"/>
                </a:solidFill>
              </a:rPr>
              <a:t>Psicologia</a:t>
            </a:r>
            <a:r>
              <a:rPr lang="it-IT" altLang="it-IT" sz="2400" smtClean="0"/>
              <a:t>: riguarda il fatto che l'insegnamento prevede una </a:t>
            </a:r>
            <a:r>
              <a:rPr lang="it-IT" altLang="it-IT" sz="2400" smtClean="0">
                <a:solidFill>
                  <a:srgbClr val="FF0000"/>
                </a:solidFill>
              </a:rPr>
              <a:t>relazione</a:t>
            </a:r>
            <a:r>
              <a:rPr lang="it-IT" altLang="it-IT" sz="2400" smtClean="0"/>
              <a:t> tra persone e tutto ciò che ne consegue</a:t>
            </a:r>
          </a:p>
          <a:p>
            <a:pPr indent="-331788" eaLnBrk="1" hangingPunct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smtClean="0">
                <a:solidFill>
                  <a:srgbClr val="4700B8"/>
                </a:solidFill>
              </a:rPr>
              <a:t>Sociologia</a:t>
            </a:r>
            <a:r>
              <a:rPr lang="it-IT" altLang="it-IT" sz="2400" smtClean="0"/>
              <a:t>: dà conto del fatto che l'insegnamento si svolge all'interno di un </a:t>
            </a:r>
            <a:r>
              <a:rPr lang="it-IT" altLang="it-IT" sz="2400" smtClean="0">
                <a:solidFill>
                  <a:srgbClr val="4700B8"/>
                </a:solidFill>
              </a:rPr>
              <a:t>sistema di agenzie</a:t>
            </a:r>
            <a:r>
              <a:rPr lang="it-IT" altLang="it-IT" sz="2400" smtClean="0"/>
              <a:t> che operano nello stesso contesto: famiglia, scuola, società sportiva, federazione</a:t>
            </a:r>
          </a:p>
          <a:p>
            <a:pPr indent="-331788" eaLnBrk="1" hangingPunct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smtClean="0">
                <a:solidFill>
                  <a:srgbClr val="000080"/>
                </a:solidFill>
              </a:rPr>
              <a:t>Metodologia dell'allenamento e discipline biomediche e neurofisiologiche</a:t>
            </a:r>
            <a:r>
              <a:rPr lang="it-IT" altLang="it-IT" sz="2400" smtClean="0">
                <a:solidFill>
                  <a:srgbClr val="993366"/>
                </a:solidFill>
              </a:rPr>
              <a:t>:</a:t>
            </a:r>
            <a:r>
              <a:rPr lang="it-IT" altLang="it-IT" sz="2400" smtClean="0"/>
              <a:t> riguardano i contenuti dell'insegnamento e cioè: la prestazione e le sue componenti, le caratteristiche del carico fisico, la programmazione e l'implementazione dell'attività, i processi cognitivi legati all'apprendimento motorio e i processi fisiologici legati all'esercizio fisico.</a:t>
            </a:r>
          </a:p>
          <a:p>
            <a:pPr indent="-331788" eaLnBrk="1" hangingPunct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sz="2400" b="1" smtClean="0"/>
          </a:p>
          <a:p>
            <a:pPr indent="-331788" eaLnBrk="1" hangingPunct="1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sz="2400" b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Valori e filosofia di riferimento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 </a:t>
            </a:r>
            <a:r>
              <a:rPr lang="it-IT" dirty="0"/>
              <a:t>valori e </a:t>
            </a:r>
            <a:r>
              <a:rPr lang="it-IT" dirty="0" smtClean="0"/>
              <a:t>la </a:t>
            </a:r>
            <a:r>
              <a:rPr lang="it-IT" dirty="0"/>
              <a:t>“filosofia” </a:t>
            </a:r>
            <a:r>
              <a:rPr lang="it-IT" dirty="0" smtClean="0"/>
              <a:t> </a:t>
            </a:r>
            <a:r>
              <a:rPr lang="it-IT" dirty="0"/>
              <a:t>guidano  sia l'attività quotidiana sia la scelta dei riferimenti teorici alla base del lavoro, </a:t>
            </a:r>
            <a:r>
              <a:rPr lang="it-IT" dirty="0" smtClean="0"/>
              <a:t>vengono qui declinati nella </a:t>
            </a:r>
            <a:r>
              <a:rPr lang="it-IT" dirty="0"/>
              <a:t>convinzione che  la “visione” e i valori che ogni persona possiede condizionano fortemente il suo sapere e il suo    “fare”  e che le sue azioni e le sue scelte  offrono informazioni concrete delle visioni e dei valori a cui personalmente si fa riferimento.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3200" b="1" smtClean="0">
                <a:solidFill>
                  <a:srgbClr val="FF0000"/>
                </a:solidFill>
              </a:rPr>
              <a:t>Punti chiave su cui si fonda la proposta formativa</a:t>
            </a:r>
            <a:r>
              <a:rPr lang="it-IT" altLang="it-IT" smtClean="0"/>
              <a:t/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10243" name="Segnaposto contenuto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altLang="it-IT" sz="2800" dirty="0" smtClean="0">
                <a:solidFill>
                  <a:srgbClr val="FF0000"/>
                </a:solidFill>
              </a:rPr>
              <a:t>“L'efficacia di un tecnico di qualsiasi disciplina sportiva è fortemente condizionata dalla propria 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capacità di insegnare.</a:t>
            </a:r>
          </a:p>
          <a:p>
            <a:r>
              <a:rPr lang="it-IT" altLang="it-IT" sz="2000" dirty="0" smtClean="0"/>
              <a:t>Il tecnico deve essere consapevole che non bastano le conoscenze anche le più avanzate su “</a:t>
            </a:r>
            <a:r>
              <a:rPr lang="it-IT" altLang="it-IT" sz="2000" b="1" dirty="0" smtClean="0">
                <a:solidFill>
                  <a:srgbClr val="FF0000"/>
                </a:solidFill>
              </a:rPr>
              <a:t>cosa deve insegnare</a:t>
            </a:r>
            <a:r>
              <a:rPr lang="it-IT" altLang="it-IT" sz="2000" dirty="0" smtClean="0"/>
              <a:t>”, cioè la tecnica, se queste non sono accompagnate da indispensabili abilità </a:t>
            </a:r>
            <a:r>
              <a:rPr lang="it-IT" altLang="it-IT" sz="2000" dirty="0" err="1" smtClean="0"/>
              <a:t>applicativo-pratiche</a:t>
            </a:r>
            <a:r>
              <a:rPr lang="it-IT" altLang="it-IT" sz="2000" dirty="0" smtClean="0"/>
              <a:t> e da competenze di tipo didattico che quindi risolvano il “</a:t>
            </a:r>
            <a:r>
              <a:rPr lang="it-IT" altLang="it-IT" sz="2000" b="1" dirty="0" smtClean="0">
                <a:solidFill>
                  <a:srgbClr val="FF0000"/>
                </a:solidFill>
              </a:rPr>
              <a:t>come insegnare</a:t>
            </a:r>
            <a:r>
              <a:rPr lang="it-IT" altLang="it-IT" sz="2000" dirty="0" smtClean="0"/>
              <a:t>” </a:t>
            </a:r>
          </a:p>
          <a:p>
            <a:r>
              <a:rPr lang="it-IT" altLang="it-IT" sz="2800" b="1" dirty="0" smtClean="0">
                <a:solidFill>
                  <a:srgbClr val="FF0000"/>
                </a:solidFill>
              </a:rPr>
              <a:t>la persona che impara è al centro di ogni processo formativo e le conoscenze e  le competenze di colui che opera  e insegna sono  condizione necessaria ma non sufficiente </a:t>
            </a:r>
            <a:r>
              <a:rPr lang="it-IT" altLang="it-IT" sz="2800" b="1" dirty="0" err="1" smtClean="0">
                <a:solidFill>
                  <a:srgbClr val="FF0000"/>
                </a:solidFill>
              </a:rPr>
              <a:t>affichè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 si raggiunga l'apprendimento che, essendo un processo e un “vissuto” individuale, deve in ogni momento essere riferito alle risposte della persona che sta imparando.</a:t>
            </a:r>
          </a:p>
          <a:p>
            <a:endParaRPr lang="it-IT" altLang="it-IT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/>
              <a:t>“ mettere l'atleta al centro significa impostare il sistema a partire dalla considerazione delle esigenze del </a:t>
            </a:r>
            <a:r>
              <a:rPr lang="it-IT" b="1" dirty="0"/>
              <a:t>bambino,</a:t>
            </a:r>
            <a:r>
              <a:rPr lang="it-IT" dirty="0"/>
              <a:t>con riferimento anche alle differenti fasi della crescita</a:t>
            </a:r>
            <a:r>
              <a:rPr lang="it-IT" dirty="0" smtClean="0"/>
              <a:t>, del</a:t>
            </a:r>
            <a:r>
              <a:rPr lang="it-IT" b="1" dirty="0" smtClean="0"/>
              <a:t> </a:t>
            </a:r>
            <a:r>
              <a:rPr lang="it-IT" b="1" dirty="0"/>
              <a:t>giovane praticante, </a:t>
            </a:r>
            <a:r>
              <a:rPr lang="it-IT" dirty="0"/>
              <a:t>che spesso vive l'esperienza sportiva come concorrenziale ad altre occasioni di socialità, dell'</a:t>
            </a:r>
            <a:r>
              <a:rPr lang="it-IT" b="1" dirty="0"/>
              <a:t>atleta di vertice </a:t>
            </a:r>
            <a:r>
              <a:rPr lang="it-IT" dirty="0"/>
              <a:t>per la quale la richiesta di miglioramento può diventare un capestro se non adeguatamente sostenuto, dell'</a:t>
            </a:r>
            <a:r>
              <a:rPr lang="it-IT" b="1" dirty="0"/>
              <a:t>adulto</a:t>
            </a:r>
            <a:r>
              <a:rPr lang="it-IT" dirty="0"/>
              <a:t> che si trova a conciliare con difficoltà il desiderio di mantenersi attivo con i ritmi lavorativi e familiari”  </a:t>
            </a:r>
          </a:p>
          <a:p>
            <a:pPr>
              <a:buNone/>
            </a:pPr>
            <a:r>
              <a:rPr lang="it-IT" b="1" i="1" dirty="0"/>
              <a:t>Il faro che guida la definizione degli obiettivi di apprendimento sono le  risposte del soggetto alle proposte di attività , anche le più validate sul piano della didattica e dei modelli scientifici.</a:t>
            </a:r>
            <a:endParaRPr lang="it-IT" dirty="0"/>
          </a:p>
          <a:p>
            <a:pPr>
              <a:buNone/>
            </a:pPr>
            <a:r>
              <a:rPr lang="it-IT" b="1" i="1" dirty="0"/>
              <a:t>L'attenzione alle risposte del soggetto che impara diventa assolutamente indispensabile e l'osservazione continua e  attenta a quel che accade durante l'attività è ancor più pregnante nel caso di soggetti in difficoltà e per le disabilità.</a:t>
            </a:r>
            <a:endParaRPr lang="it-IT" dirty="0"/>
          </a:p>
          <a:p>
            <a:pPr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it-IT" sz="4000" b="1" dirty="0">
                <a:solidFill>
                  <a:srgbClr val="FF0000"/>
                </a:solidFill>
              </a:rPr>
              <a:t>il processo di insegnamento/apprendimento è influenzato dalla relazione che si instaura tra chi insegna e chi impara</a:t>
            </a:r>
            <a:endParaRPr lang="it-IT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/>
              <a:t>Tale processo si svolge nell'interazione tra persone che giocano un ruolo rilevante, seppur con  modalità differenti, sul processo stesso : </a:t>
            </a:r>
            <a:r>
              <a:rPr lang="it-IT" b="1" dirty="0">
                <a:solidFill>
                  <a:srgbClr val="FF0000"/>
                </a:solidFill>
              </a:rPr>
              <a:t>non c'è mai uno solo che impara o uno solo che insegna</a:t>
            </a:r>
            <a:r>
              <a:rPr lang="it-IT" b="1" dirty="0"/>
              <a:t>,</a:t>
            </a:r>
            <a:r>
              <a:rPr lang="it-IT" dirty="0"/>
              <a:t> ma esiste appunto una continua interazione </a:t>
            </a:r>
            <a:r>
              <a:rPr lang="it-IT" b="1" dirty="0">
                <a:solidFill>
                  <a:srgbClr val="FF0000"/>
                </a:solidFill>
              </a:rPr>
              <a:t>anche tra pari</a:t>
            </a:r>
            <a:r>
              <a:rPr lang="it-IT" dirty="0"/>
              <a:t>, risvolto importante soprattutto nel periodo adolescenziale .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sz="4500" b="1" i="1" dirty="0">
                <a:solidFill>
                  <a:srgbClr val="FF0000"/>
                </a:solidFill>
              </a:rPr>
              <a:t>I</a:t>
            </a:r>
            <a:r>
              <a:rPr lang="it-IT" sz="4500" b="1" i="1" dirty="0"/>
              <a:t>l gioco, </a:t>
            </a:r>
            <a:r>
              <a:rPr lang="it-IT" sz="4500" b="1" i="1" dirty="0" smtClean="0"/>
              <a:t>l'attività ,</a:t>
            </a:r>
            <a:r>
              <a:rPr lang="it-IT" sz="4500" b="1" i="1" dirty="0"/>
              <a:t>la sperimentazione, l'osservazione diretta, l'attenzione, il rapporto di fiducia affettivo ed empatico di cui si fa esperienza nel “fare” e nel “fare insieme” portano a progettare e implementare( per chi insegna) e a raggiungere l'apprendimento (per chi impara)</a:t>
            </a:r>
            <a:endParaRPr lang="it-IT" sz="4500" dirty="0"/>
          </a:p>
          <a:p>
            <a:r>
              <a:rPr lang="it-IT" dirty="0">
                <a:solidFill>
                  <a:srgbClr val="FF0000"/>
                </a:solidFill>
              </a:rPr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t-IT" b="1" dirty="0">
                <a:solidFill>
                  <a:srgbClr val="FF0000"/>
                </a:solidFill>
              </a:rPr>
              <a:t>è impossibile trattare i processi di apprendimento, prevalentemente cognitivi, scollegandoli da altri aspetti che denotano la persona quali: le emozioni, l'affettività, l'ansia, lo stress, l'autostima...</a:t>
            </a:r>
            <a:endParaRPr lang="it-IT" dirty="0">
              <a:solidFill>
                <a:srgbClr val="FF0000"/>
              </a:solidFill>
            </a:endParaRPr>
          </a:p>
          <a:p>
            <a:pPr lvl="0"/>
            <a:r>
              <a:rPr lang="it-IT" b="1" dirty="0">
                <a:solidFill>
                  <a:srgbClr val="FF0000"/>
                </a:solidFill>
              </a:rPr>
              <a:t>l'universo formativo motorio sportivo è frammentato in numerosi approcci , spesso anche  in contrasto uno con l'altro e  il convincimento è che  l'unico modo per uscirne sia offrire più modelli, naturalmente documentati ed affidabili, e che questo che presentiamo  sia semplicemente  uno dei tanti che nell'esperienza di chi lo utilizza ha dato esiti positivi e soddisfacenti.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D0777E-8967-454D-BAED-F0C5E2845715}" type="slidenum">
              <a:rPr lang="it-IT" altLang="it-IT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it-IT" altLang="it-IT"/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5AC56070-FED4-41FB-8BCA-6852C728E446}"/>
              </a:ext>
            </a:extLst>
          </p:cNvPr>
          <p:cNvSpPr/>
          <p:nvPr/>
        </p:nvSpPr>
        <p:spPr>
          <a:xfrm>
            <a:off x="250825" y="1312863"/>
            <a:ext cx="8569325" cy="557909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dirty="0">
                <a:solidFill>
                  <a:schemeClr val="tx1"/>
                </a:solidFill>
                <a:ea typeface="+mn-ea"/>
                <a:cs typeface="Times New Roman" pitchFamily="18" charset="0"/>
              </a:rPr>
              <a:t>Essendo la vita un processo continuo  di cambiamento, a tutti i livelli  anche la pratica motoria,  l’educazione motoria,  l’avviamento alla pratica sportiva,  così come il processo di allenamento per la prestazione, promuovono l’evoluzione  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dirty="0">
                <a:solidFill>
                  <a:schemeClr val="tx1"/>
                </a:solidFill>
                <a:ea typeface="+mn-ea"/>
                <a:cs typeface="Times New Roman" pitchFamily="18" charset="0"/>
              </a:rPr>
              <a:t>  e/o l’involuzione di comportamenti della </a:t>
            </a:r>
            <a:r>
              <a:rPr lang="it-IT" sz="2800" dirty="0">
                <a:solidFill>
                  <a:srgbClr val="FF0000"/>
                </a:solidFill>
                <a:ea typeface="+mn-ea"/>
                <a:cs typeface="Times New Roman" pitchFamily="18" charset="0"/>
              </a:rPr>
              <a:t>persona</a:t>
            </a:r>
            <a:r>
              <a:rPr lang="it-IT" sz="2800" dirty="0">
                <a:ea typeface="+mn-ea"/>
                <a:cs typeface="Times New Roman" pitchFamily="18" charset="0"/>
              </a:rPr>
              <a:t> che: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si muove,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pensa,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agisce,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impara,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si emoziona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                                 prova gratificazione</a:t>
            </a:r>
            <a:r>
              <a:rPr lang="it-IT" sz="2800" b="1" i="1" dirty="0">
                <a:ea typeface="+mn-ea"/>
                <a:cs typeface="Times New Roman" pitchFamily="18" charset="0"/>
              </a:rPr>
              <a:t>, </a:t>
            </a:r>
            <a:r>
              <a:rPr lang="it-IT" sz="2800" i="1" dirty="0">
                <a:ea typeface="+mn-ea"/>
                <a:cs typeface="Times New Roman" pitchFamily="18" charset="0"/>
              </a:rPr>
              <a:t>in poche parole</a:t>
            </a:r>
          </a:p>
          <a:p>
            <a:pPr indent="-330200"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itchFamily="18" charset="0"/>
              </a:rPr>
              <a:t>VIVE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it-IT" dirty="0">
              <a:latin typeface="Times New Roman" pitchFamily="1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Le attività motorie e sportive sono uno strumento messo a disposizione della persona in ogni momento del suo arco di vita che perseguono come scopo principale il vivere meglio e in modo completo e come obiettivo quello di offrire opportunità di realizzazione personale nella vita di tutti i giorni, nella pratica sportiva e nella performance.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1094</Words>
  <Application>Microsoft Office PowerPoint</Application>
  <PresentationFormat>Presentazione su schermo (4:3)</PresentationFormat>
  <Paragraphs>78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Metodologie, stili di insegnamento, contenuti ed attività per l’apprendimento motorio e sportivo</vt:lpstr>
      <vt:lpstr>Elementi costitutivi della metodologia dell'insegnamento e riferimenti disciplinari</vt:lpstr>
      <vt:lpstr>Valori e filosofia di riferimento</vt:lpstr>
      <vt:lpstr>Punti chiave su cui si fonda la proposta formativa 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Gioco – Imparo  la situazione</vt:lpstr>
      <vt:lpstr>Gioco – Imparo  L’idea </vt:lpstr>
      <vt:lpstr>Gioco – Imparo  L’idea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srds03</dc:creator>
  <cp:lastModifiedBy>srds03</cp:lastModifiedBy>
  <cp:revision>3</cp:revision>
  <dcterms:created xsi:type="dcterms:W3CDTF">2018-10-10T14:04:10Z</dcterms:created>
  <dcterms:modified xsi:type="dcterms:W3CDTF">2018-10-13T10:15:36Z</dcterms:modified>
</cp:coreProperties>
</file>