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_rels/slide1.xml.rels" ContentType="application/vnd.openxmlformats-package.relationships+xml"/>
  <Override PartName="/ppt/media/image1.jpeg" ContentType="image/jpeg"/>
  <Override PartName="/ppt/media/image2.jpeg" ContentType="image/jpeg"/>
  <Override PartName="/ppt/media/image3.jpeg" ContentType="image/jpeg"/>
  <Override PartName="/ppt/media/image4.jpeg" ContentType="image/jpeg"/>
  <Override PartName="/ppt/media/image5.jpeg" ContentType="image/jpeg"/>
  <Override PartName="/ppt/media/image6.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Lst>
  <p:sldSz cx="30240287" cy="42479912"/>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1512000" y="1694880"/>
            <a:ext cx="27215640" cy="7093800"/>
          </a:xfrm>
          <a:prstGeom prst="rect">
            <a:avLst/>
          </a:prstGeom>
        </p:spPr>
        <p:txBody>
          <a:bodyPr lIns="0" rIns="0" tIns="0" bIns="0" anchor="ctr">
            <a:noAutofit/>
          </a:bodyPr>
          <a:p>
            <a:endParaRPr b="0" lang="it-IT" sz="1800" spc="-1" strike="noStrike">
              <a:solidFill>
                <a:srgbClr val="000000"/>
              </a:solidFill>
              <a:latin typeface="Arial"/>
            </a:endParaRPr>
          </a:p>
        </p:txBody>
      </p:sp>
      <p:sp>
        <p:nvSpPr>
          <p:cNvPr id="24" name="PlaceHolder 2"/>
          <p:cNvSpPr>
            <a:spLocks noGrp="1"/>
          </p:cNvSpPr>
          <p:nvPr>
            <p:ph type="body"/>
          </p:nvPr>
        </p:nvSpPr>
        <p:spPr>
          <a:xfrm>
            <a:off x="1512000" y="9940320"/>
            <a:ext cx="27215640" cy="11752200"/>
          </a:xfrm>
          <a:prstGeom prst="rect">
            <a:avLst/>
          </a:prstGeom>
        </p:spPr>
        <p:txBody>
          <a:bodyPr lIns="0" rIns="0" tIns="0" bIns="0">
            <a:normAutofit/>
          </a:bodyPr>
          <a:p>
            <a:endParaRPr b="0" lang="it-IT" sz="2800" spc="-1" strike="noStrike">
              <a:solidFill>
                <a:srgbClr val="000000"/>
              </a:solidFill>
              <a:latin typeface="Arial"/>
            </a:endParaRPr>
          </a:p>
        </p:txBody>
      </p:sp>
      <p:sp>
        <p:nvSpPr>
          <p:cNvPr id="25" name="PlaceHolder 3"/>
          <p:cNvSpPr>
            <a:spLocks noGrp="1"/>
          </p:cNvSpPr>
          <p:nvPr>
            <p:ph type="body"/>
          </p:nvPr>
        </p:nvSpPr>
        <p:spPr>
          <a:xfrm>
            <a:off x="1512000" y="22809240"/>
            <a:ext cx="27215640" cy="11752200"/>
          </a:xfrm>
          <a:prstGeom prst="rect">
            <a:avLst/>
          </a:prstGeom>
        </p:spPr>
        <p:txBody>
          <a:bodyPr lIns="0" rIns="0" tIns="0" bIns="0">
            <a:normAutofit/>
          </a:bodyPr>
          <a:p>
            <a:endParaRPr b="0" lang="it-IT" sz="28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12000" y="1694880"/>
            <a:ext cx="27215640" cy="7093800"/>
          </a:xfrm>
          <a:prstGeom prst="rect">
            <a:avLst/>
          </a:prstGeom>
        </p:spPr>
        <p:txBody>
          <a:bodyPr lIns="0" rIns="0" tIns="0" bIns="0" anchor="ctr">
            <a:noAutofit/>
          </a:bodyPr>
          <a:p>
            <a:endParaRPr b="0" lang="it-IT" sz="1800" spc="-1" strike="noStrike">
              <a:solidFill>
                <a:srgbClr val="000000"/>
              </a:solidFill>
              <a:latin typeface="Arial"/>
            </a:endParaRPr>
          </a:p>
        </p:txBody>
      </p:sp>
      <p:sp>
        <p:nvSpPr>
          <p:cNvPr id="27" name="PlaceHolder 2"/>
          <p:cNvSpPr>
            <a:spLocks noGrp="1"/>
          </p:cNvSpPr>
          <p:nvPr>
            <p:ph type="body"/>
          </p:nvPr>
        </p:nvSpPr>
        <p:spPr>
          <a:xfrm>
            <a:off x="1512000" y="9940320"/>
            <a:ext cx="13281120" cy="11752200"/>
          </a:xfrm>
          <a:prstGeom prst="rect">
            <a:avLst/>
          </a:prstGeom>
        </p:spPr>
        <p:txBody>
          <a:bodyPr lIns="0" rIns="0" tIns="0" bIns="0">
            <a:normAutofit/>
          </a:bodyPr>
          <a:p>
            <a:endParaRPr b="0" lang="it-IT" sz="2800" spc="-1" strike="noStrike">
              <a:solidFill>
                <a:srgbClr val="000000"/>
              </a:solidFill>
              <a:latin typeface="Arial"/>
            </a:endParaRPr>
          </a:p>
        </p:txBody>
      </p:sp>
      <p:sp>
        <p:nvSpPr>
          <p:cNvPr id="28" name="PlaceHolder 3"/>
          <p:cNvSpPr>
            <a:spLocks noGrp="1"/>
          </p:cNvSpPr>
          <p:nvPr>
            <p:ph type="body"/>
          </p:nvPr>
        </p:nvSpPr>
        <p:spPr>
          <a:xfrm>
            <a:off x="15457680" y="9940320"/>
            <a:ext cx="13281120" cy="11752200"/>
          </a:xfrm>
          <a:prstGeom prst="rect">
            <a:avLst/>
          </a:prstGeom>
        </p:spPr>
        <p:txBody>
          <a:bodyPr lIns="0" rIns="0" tIns="0" bIns="0">
            <a:normAutofit/>
          </a:bodyPr>
          <a:p>
            <a:endParaRPr b="0" lang="it-IT" sz="2800" spc="-1" strike="noStrike">
              <a:solidFill>
                <a:srgbClr val="000000"/>
              </a:solidFill>
              <a:latin typeface="Arial"/>
            </a:endParaRPr>
          </a:p>
        </p:txBody>
      </p:sp>
      <p:sp>
        <p:nvSpPr>
          <p:cNvPr id="29" name="PlaceHolder 4"/>
          <p:cNvSpPr>
            <a:spLocks noGrp="1"/>
          </p:cNvSpPr>
          <p:nvPr>
            <p:ph type="body"/>
          </p:nvPr>
        </p:nvSpPr>
        <p:spPr>
          <a:xfrm>
            <a:off x="1512000" y="22809240"/>
            <a:ext cx="13281120" cy="11752200"/>
          </a:xfrm>
          <a:prstGeom prst="rect">
            <a:avLst/>
          </a:prstGeom>
        </p:spPr>
        <p:txBody>
          <a:bodyPr lIns="0" rIns="0" tIns="0" bIns="0">
            <a:normAutofit/>
          </a:bodyPr>
          <a:p>
            <a:endParaRPr b="0" lang="it-IT" sz="2800" spc="-1" strike="noStrike">
              <a:solidFill>
                <a:srgbClr val="000000"/>
              </a:solidFill>
              <a:latin typeface="Arial"/>
            </a:endParaRPr>
          </a:p>
        </p:txBody>
      </p:sp>
      <p:sp>
        <p:nvSpPr>
          <p:cNvPr id="30" name="PlaceHolder 5"/>
          <p:cNvSpPr>
            <a:spLocks noGrp="1"/>
          </p:cNvSpPr>
          <p:nvPr>
            <p:ph type="body"/>
          </p:nvPr>
        </p:nvSpPr>
        <p:spPr>
          <a:xfrm>
            <a:off x="15457680" y="22809240"/>
            <a:ext cx="13281120" cy="11752200"/>
          </a:xfrm>
          <a:prstGeom prst="rect">
            <a:avLst/>
          </a:prstGeom>
        </p:spPr>
        <p:txBody>
          <a:bodyPr lIns="0" rIns="0" tIns="0" bIns="0">
            <a:normAutofit/>
          </a:bodyPr>
          <a:p>
            <a:endParaRPr b="0" lang="it-IT" sz="28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1512000" y="1694880"/>
            <a:ext cx="27215640" cy="7093800"/>
          </a:xfrm>
          <a:prstGeom prst="rect">
            <a:avLst/>
          </a:prstGeom>
        </p:spPr>
        <p:txBody>
          <a:bodyPr lIns="0" rIns="0" tIns="0" bIns="0" anchor="ctr">
            <a:noAutofit/>
          </a:bodyPr>
          <a:p>
            <a:endParaRPr b="0" lang="it-IT" sz="1800" spc="-1" strike="noStrike">
              <a:solidFill>
                <a:srgbClr val="000000"/>
              </a:solidFill>
              <a:latin typeface="Arial"/>
            </a:endParaRPr>
          </a:p>
        </p:txBody>
      </p:sp>
      <p:sp>
        <p:nvSpPr>
          <p:cNvPr id="32" name="PlaceHolder 2"/>
          <p:cNvSpPr>
            <a:spLocks noGrp="1"/>
          </p:cNvSpPr>
          <p:nvPr>
            <p:ph type="body"/>
          </p:nvPr>
        </p:nvSpPr>
        <p:spPr>
          <a:xfrm>
            <a:off x="1512000" y="9940320"/>
            <a:ext cx="8763120" cy="11752200"/>
          </a:xfrm>
          <a:prstGeom prst="rect">
            <a:avLst/>
          </a:prstGeom>
        </p:spPr>
        <p:txBody>
          <a:bodyPr lIns="0" rIns="0" tIns="0" bIns="0">
            <a:normAutofit/>
          </a:bodyPr>
          <a:p>
            <a:endParaRPr b="0" lang="it-IT" sz="2800" spc="-1" strike="noStrike">
              <a:solidFill>
                <a:srgbClr val="000000"/>
              </a:solidFill>
              <a:latin typeface="Arial"/>
            </a:endParaRPr>
          </a:p>
        </p:txBody>
      </p:sp>
      <p:sp>
        <p:nvSpPr>
          <p:cNvPr id="33" name="PlaceHolder 3"/>
          <p:cNvSpPr>
            <a:spLocks noGrp="1"/>
          </p:cNvSpPr>
          <p:nvPr>
            <p:ph type="body"/>
          </p:nvPr>
        </p:nvSpPr>
        <p:spPr>
          <a:xfrm>
            <a:off x="10713600" y="9940320"/>
            <a:ext cx="8763120" cy="11752200"/>
          </a:xfrm>
          <a:prstGeom prst="rect">
            <a:avLst/>
          </a:prstGeom>
        </p:spPr>
        <p:txBody>
          <a:bodyPr lIns="0" rIns="0" tIns="0" bIns="0">
            <a:normAutofit/>
          </a:bodyPr>
          <a:p>
            <a:endParaRPr b="0" lang="it-IT" sz="2800" spc="-1" strike="noStrike">
              <a:solidFill>
                <a:srgbClr val="000000"/>
              </a:solidFill>
              <a:latin typeface="Arial"/>
            </a:endParaRPr>
          </a:p>
        </p:txBody>
      </p:sp>
      <p:sp>
        <p:nvSpPr>
          <p:cNvPr id="34" name="PlaceHolder 4"/>
          <p:cNvSpPr>
            <a:spLocks noGrp="1"/>
          </p:cNvSpPr>
          <p:nvPr>
            <p:ph type="body"/>
          </p:nvPr>
        </p:nvSpPr>
        <p:spPr>
          <a:xfrm>
            <a:off x="19915200" y="9940320"/>
            <a:ext cx="8763120" cy="11752200"/>
          </a:xfrm>
          <a:prstGeom prst="rect">
            <a:avLst/>
          </a:prstGeom>
        </p:spPr>
        <p:txBody>
          <a:bodyPr lIns="0" rIns="0" tIns="0" bIns="0">
            <a:normAutofit/>
          </a:bodyPr>
          <a:p>
            <a:endParaRPr b="0" lang="it-IT" sz="2800" spc="-1" strike="noStrike">
              <a:solidFill>
                <a:srgbClr val="000000"/>
              </a:solidFill>
              <a:latin typeface="Arial"/>
            </a:endParaRPr>
          </a:p>
        </p:txBody>
      </p:sp>
      <p:sp>
        <p:nvSpPr>
          <p:cNvPr id="35" name="PlaceHolder 5"/>
          <p:cNvSpPr>
            <a:spLocks noGrp="1"/>
          </p:cNvSpPr>
          <p:nvPr>
            <p:ph type="body"/>
          </p:nvPr>
        </p:nvSpPr>
        <p:spPr>
          <a:xfrm>
            <a:off x="1512000" y="22809240"/>
            <a:ext cx="8763120" cy="11752200"/>
          </a:xfrm>
          <a:prstGeom prst="rect">
            <a:avLst/>
          </a:prstGeom>
        </p:spPr>
        <p:txBody>
          <a:bodyPr lIns="0" rIns="0" tIns="0" bIns="0">
            <a:normAutofit/>
          </a:bodyPr>
          <a:p>
            <a:endParaRPr b="0" lang="it-IT" sz="2800" spc="-1" strike="noStrike">
              <a:solidFill>
                <a:srgbClr val="000000"/>
              </a:solidFill>
              <a:latin typeface="Arial"/>
            </a:endParaRPr>
          </a:p>
        </p:txBody>
      </p:sp>
      <p:sp>
        <p:nvSpPr>
          <p:cNvPr id="36" name="PlaceHolder 6"/>
          <p:cNvSpPr>
            <a:spLocks noGrp="1"/>
          </p:cNvSpPr>
          <p:nvPr>
            <p:ph type="body"/>
          </p:nvPr>
        </p:nvSpPr>
        <p:spPr>
          <a:xfrm>
            <a:off x="10713600" y="22809240"/>
            <a:ext cx="8763120" cy="11752200"/>
          </a:xfrm>
          <a:prstGeom prst="rect">
            <a:avLst/>
          </a:prstGeom>
        </p:spPr>
        <p:txBody>
          <a:bodyPr lIns="0" rIns="0" tIns="0" bIns="0">
            <a:normAutofit/>
          </a:bodyPr>
          <a:p>
            <a:endParaRPr b="0" lang="it-IT" sz="2800" spc="-1" strike="noStrike">
              <a:solidFill>
                <a:srgbClr val="000000"/>
              </a:solidFill>
              <a:latin typeface="Arial"/>
            </a:endParaRPr>
          </a:p>
        </p:txBody>
      </p:sp>
      <p:sp>
        <p:nvSpPr>
          <p:cNvPr id="37" name="PlaceHolder 7"/>
          <p:cNvSpPr>
            <a:spLocks noGrp="1"/>
          </p:cNvSpPr>
          <p:nvPr>
            <p:ph type="body"/>
          </p:nvPr>
        </p:nvSpPr>
        <p:spPr>
          <a:xfrm>
            <a:off x="19915200" y="22809240"/>
            <a:ext cx="8763120" cy="11752200"/>
          </a:xfrm>
          <a:prstGeom prst="rect">
            <a:avLst/>
          </a:prstGeom>
        </p:spPr>
        <p:txBody>
          <a:bodyPr lIns="0" rIns="0" tIns="0" bIns="0">
            <a:normAutofit/>
          </a:bodyPr>
          <a:p>
            <a:endParaRPr b="0" lang="it-IT" sz="28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1512000" y="1694880"/>
            <a:ext cx="27215640" cy="7093800"/>
          </a:xfrm>
          <a:prstGeom prst="rect">
            <a:avLst/>
          </a:prstGeom>
        </p:spPr>
        <p:txBody>
          <a:bodyPr lIns="0" rIns="0" tIns="0" bIns="0" anchor="ctr">
            <a:noAutofit/>
          </a:bodyPr>
          <a:p>
            <a:endParaRPr b="0" lang="it-IT" sz="1800" spc="-1" strike="noStrike">
              <a:solidFill>
                <a:srgbClr val="000000"/>
              </a:solidFill>
              <a:latin typeface="Arial"/>
            </a:endParaRPr>
          </a:p>
        </p:txBody>
      </p:sp>
      <p:sp>
        <p:nvSpPr>
          <p:cNvPr id="3" name="PlaceHolder 2"/>
          <p:cNvSpPr>
            <a:spLocks noGrp="1"/>
          </p:cNvSpPr>
          <p:nvPr>
            <p:ph type="subTitle"/>
          </p:nvPr>
        </p:nvSpPr>
        <p:spPr>
          <a:xfrm>
            <a:off x="1512000" y="9940320"/>
            <a:ext cx="27215640" cy="24638040"/>
          </a:xfrm>
          <a:prstGeom prst="rect">
            <a:avLst/>
          </a:prstGeom>
        </p:spPr>
        <p:txBody>
          <a:bodyPr lIns="0" rIns="0" tIns="0" bIns="0" anchor="ctr">
            <a:noAutofit/>
          </a:bodyPr>
          <a:p>
            <a:pPr algn="ctr"/>
            <a:endParaRPr b="0" lang="it-IT"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1512000" y="1694880"/>
            <a:ext cx="27215640" cy="7093800"/>
          </a:xfrm>
          <a:prstGeom prst="rect">
            <a:avLst/>
          </a:prstGeom>
        </p:spPr>
        <p:txBody>
          <a:bodyPr lIns="0" rIns="0" tIns="0" bIns="0" anchor="ctr">
            <a:noAutofit/>
          </a:bodyPr>
          <a:p>
            <a:endParaRPr b="0" lang="it-IT" sz="1800" spc="-1" strike="noStrike">
              <a:solidFill>
                <a:srgbClr val="000000"/>
              </a:solidFill>
              <a:latin typeface="Arial"/>
            </a:endParaRPr>
          </a:p>
        </p:txBody>
      </p:sp>
      <p:sp>
        <p:nvSpPr>
          <p:cNvPr id="5" name="PlaceHolder 2"/>
          <p:cNvSpPr>
            <a:spLocks noGrp="1"/>
          </p:cNvSpPr>
          <p:nvPr>
            <p:ph type="body"/>
          </p:nvPr>
        </p:nvSpPr>
        <p:spPr>
          <a:xfrm>
            <a:off x="1512000" y="9940320"/>
            <a:ext cx="27215640" cy="24638040"/>
          </a:xfrm>
          <a:prstGeom prst="rect">
            <a:avLst/>
          </a:prstGeom>
        </p:spPr>
        <p:txBody>
          <a:bodyPr lIns="0" rIns="0" tIns="0" bIns="0">
            <a:normAutofit/>
          </a:bodyPr>
          <a:p>
            <a:endParaRPr b="0" lang="it-IT" sz="28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1512000" y="1694880"/>
            <a:ext cx="27215640" cy="7093800"/>
          </a:xfrm>
          <a:prstGeom prst="rect">
            <a:avLst/>
          </a:prstGeom>
        </p:spPr>
        <p:txBody>
          <a:bodyPr lIns="0" rIns="0" tIns="0" bIns="0" anchor="ctr">
            <a:noAutofit/>
          </a:bodyPr>
          <a:p>
            <a:endParaRPr b="0" lang="it-IT" sz="1800" spc="-1" strike="noStrike">
              <a:solidFill>
                <a:srgbClr val="000000"/>
              </a:solidFill>
              <a:latin typeface="Arial"/>
            </a:endParaRPr>
          </a:p>
        </p:txBody>
      </p:sp>
      <p:sp>
        <p:nvSpPr>
          <p:cNvPr id="7" name="PlaceHolder 2"/>
          <p:cNvSpPr>
            <a:spLocks noGrp="1"/>
          </p:cNvSpPr>
          <p:nvPr>
            <p:ph type="body"/>
          </p:nvPr>
        </p:nvSpPr>
        <p:spPr>
          <a:xfrm>
            <a:off x="1512000" y="9940320"/>
            <a:ext cx="13281120" cy="24638040"/>
          </a:xfrm>
          <a:prstGeom prst="rect">
            <a:avLst/>
          </a:prstGeom>
        </p:spPr>
        <p:txBody>
          <a:bodyPr lIns="0" rIns="0" tIns="0" bIns="0">
            <a:normAutofit/>
          </a:bodyPr>
          <a:p>
            <a:endParaRPr b="0" lang="it-IT" sz="2800" spc="-1" strike="noStrike">
              <a:solidFill>
                <a:srgbClr val="000000"/>
              </a:solidFill>
              <a:latin typeface="Arial"/>
            </a:endParaRPr>
          </a:p>
        </p:txBody>
      </p:sp>
      <p:sp>
        <p:nvSpPr>
          <p:cNvPr id="8" name="PlaceHolder 3"/>
          <p:cNvSpPr>
            <a:spLocks noGrp="1"/>
          </p:cNvSpPr>
          <p:nvPr>
            <p:ph type="body"/>
          </p:nvPr>
        </p:nvSpPr>
        <p:spPr>
          <a:xfrm>
            <a:off x="15457680" y="9940320"/>
            <a:ext cx="13281120" cy="24638040"/>
          </a:xfrm>
          <a:prstGeom prst="rect">
            <a:avLst/>
          </a:prstGeom>
        </p:spPr>
        <p:txBody>
          <a:bodyPr lIns="0" rIns="0" tIns="0" bIns="0">
            <a:normAutofit/>
          </a:bodyPr>
          <a:p>
            <a:endParaRPr b="0" lang="it-IT" sz="2800" spc="-1" strike="noStrike">
              <a:solidFill>
                <a:srgbClr val="000000"/>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1512000" y="1694880"/>
            <a:ext cx="27215640" cy="7093800"/>
          </a:xfrm>
          <a:prstGeom prst="rect">
            <a:avLst/>
          </a:prstGeom>
        </p:spPr>
        <p:txBody>
          <a:bodyPr lIns="0" rIns="0" tIns="0" bIns="0" anchor="ctr">
            <a:noAutofit/>
          </a:bodyPr>
          <a:p>
            <a:endParaRPr b="0" lang="it-IT" sz="18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1512000" y="1694880"/>
            <a:ext cx="27215640" cy="32883840"/>
          </a:xfrm>
          <a:prstGeom prst="rect">
            <a:avLst/>
          </a:prstGeom>
        </p:spPr>
        <p:txBody>
          <a:bodyPr lIns="0" rIns="0" tIns="0" bIns="0" anchor="ctr">
            <a:noAutofit/>
          </a:bodyPr>
          <a:p>
            <a:pPr algn="ctr"/>
            <a:endParaRPr b="0" lang="it-IT"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1512000" y="1694880"/>
            <a:ext cx="27215640" cy="7093800"/>
          </a:xfrm>
          <a:prstGeom prst="rect">
            <a:avLst/>
          </a:prstGeom>
        </p:spPr>
        <p:txBody>
          <a:bodyPr lIns="0" rIns="0" tIns="0" bIns="0" anchor="ctr">
            <a:noAutofit/>
          </a:bodyPr>
          <a:p>
            <a:endParaRPr b="0" lang="it-IT" sz="1800" spc="-1" strike="noStrike">
              <a:solidFill>
                <a:srgbClr val="000000"/>
              </a:solidFill>
              <a:latin typeface="Arial"/>
            </a:endParaRPr>
          </a:p>
        </p:txBody>
      </p:sp>
      <p:sp>
        <p:nvSpPr>
          <p:cNvPr id="12" name="PlaceHolder 2"/>
          <p:cNvSpPr>
            <a:spLocks noGrp="1"/>
          </p:cNvSpPr>
          <p:nvPr>
            <p:ph type="body"/>
          </p:nvPr>
        </p:nvSpPr>
        <p:spPr>
          <a:xfrm>
            <a:off x="1512000" y="9940320"/>
            <a:ext cx="13281120" cy="11752200"/>
          </a:xfrm>
          <a:prstGeom prst="rect">
            <a:avLst/>
          </a:prstGeom>
        </p:spPr>
        <p:txBody>
          <a:bodyPr lIns="0" rIns="0" tIns="0" bIns="0">
            <a:normAutofit/>
          </a:bodyPr>
          <a:p>
            <a:endParaRPr b="0" lang="it-IT" sz="2800" spc="-1" strike="noStrike">
              <a:solidFill>
                <a:srgbClr val="000000"/>
              </a:solidFill>
              <a:latin typeface="Arial"/>
            </a:endParaRPr>
          </a:p>
        </p:txBody>
      </p:sp>
      <p:sp>
        <p:nvSpPr>
          <p:cNvPr id="13" name="PlaceHolder 3"/>
          <p:cNvSpPr>
            <a:spLocks noGrp="1"/>
          </p:cNvSpPr>
          <p:nvPr>
            <p:ph type="body"/>
          </p:nvPr>
        </p:nvSpPr>
        <p:spPr>
          <a:xfrm>
            <a:off x="15457680" y="9940320"/>
            <a:ext cx="13281120" cy="24638040"/>
          </a:xfrm>
          <a:prstGeom prst="rect">
            <a:avLst/>
          </a:prstGeom>
        </p:spPr>
        <p:txBody>
          <a:bodyPr lIns="0" rIns="0" tIns="0" bIns="0">
            <a:normAutofit/>
          </a:bodyPr>
          <a:p>
            <a:endParaRPr b="0" lang="it-IT" sz="2800" spc="-1" strike="noStrike">
              <a:solidFill>
                <a:srgbClr val="000000"/>
              </a:solidFill>
              <a:latin typeface="Arial"/>
            </a:endParaRPr>
          </a:p>
        </p:txBody>
      </p:sp>
      <p:sp>
        <p:nvSpPr>
          <p:cNvPr id="14" name="PlaceHolder 4"/>
          <p:cNvSpPr>
            <a:spLocks noGrp="1"/>
          </p:cNvSpPr>
          <p:nvPr>
            <p:ph type="body"/>
          </p:nvPr>
        </p:nvSpPr>
        <p:spPr>
          <a:xfrm>
            <a:off x="1512000" y="22809240"/>
            <a:ext cx="13281120" cy="11752200"/>
          </a:xfrm>
          <a:prstGeom prst="rect">
            <a:avLst/>
          </a:prstGeom>
        </p:spPr>
        <p:txBody>
          <a:bodyPr lIns="0" rIns="0" tIns="0" bIns="0">
            <a:normAutofit/>
          </a:bodyPr>
          <a:p>
            <a:endParaRPr b="0" lang="it-IT" sz="28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1512000" y="1694880"/>
            <a:ext cx="27215640" cy="7093800"/>
          </a:xfrm>
          <a:prstGeom prst="rect">
            <a:avLst/>
          </a:prstGeom>
        </p:spPr>
        <p:txBody>
          <a:bodyPr lIns="0" rIns="0" tIns="0" bIns="0" anchor="ctr">
            <a:noAutofit/>
          </a:bodyPr>
          <a:p>
            <a:endParaRPr b="0" lang="it-IT" sz="1800" spc="-1" strike="noStrike">
              <a:solidFill>
                <a:srgbClr val="000000"/>
              </a:solidFill>
              <a:latin typeface="Arial"/>
            </a:endParaRPr>
          </a:p>
        </p:txBody>
      </p:sp>
      <p:sp>
        <p:nvSpPr>
          <p:cNvPr id="16" name="PlaceHolder 2"/>
          <p:cNvSpPr>
            <a:spLocks noGrp="1"/>
          </p:cNvSpPr>
          <p:nvPr>
            <p:ph type="body"/>
          </p:nvPr>
        </p:nvSpPr>
        <p:spPr>
          <a:xfrm>
            <a:off x="1512000" y="9940320"/>
            <a:ext cx="13281120" cy="24638040"/>
          </a:xfrm>
          <a:prstGeom prst="rect">
            <a:avLst/>
          </a:prstGeom>
        </p:spPr>
        <p:txBody>
          <a:bodyPr lIns="0" rIns="0" tIns="0" bIns="0">
            <a:normAutofit/>
          </a:bodyPr>
          <a:p>
            <a:endParaRPr b="0" lang="it-IT" sz="2800" spc="-1" strike="noStrike">
              <a:solidFill>
                <a:srgbClr val="000000"/>
              </a:solidFill>
              <a:latin typeface="Arial"/>
            </a:endParaRPr>
          </a:p>
        </p:txBody>
      </p:sp>
      <p:sp>
        <p:nvSpPr>
          <p:cNvPr id="17" name="PlaceHolder 3"/>
          <p:cNvSpPr>
            <a:spLocks noGrp="1"/>
          </p:cNvSpPr>
          <p:nvPr>
            <p:ph type="body"/>
          </p:nvPr>
        </p:nvSpPr>
        <p:spPr>
          <a:xfrm>
            <a:off x="15457680" y="9940320"/>
            <a:ext cx="13281120" cy="11752200"/>
          </a:xfrm>
          <a:prstGeom prst="rect">
            <a:avLst/>
          </a:prstGeom>
        </p:spPr>
        <p:txBody>
          <a:bodyPr lIns="0" rIns="0" tIns="0" bIns="0">
            <a:normAutofit/>
          </a:bodyPr>
          <a:p>
            <a:endParaRPr b="0" lang="it-IT" sz="2800" spc="-1" strike="noStrike">
              <a:solidFill>
                <a:srgbClr val="000000"/>
              </a:solidFill>
              <a:latin typeface="Arial"/>
            </a:endParaRPr>
          </a:p>
        </p:txBody>
      </p:sp>
      <p:sp>
        <p:nvSpPr>
          <p:cNvPr id="18" name="PlaceHolder 4"/>
          <p:cNvSpPr>
            <a:spLocks noGrp="1"/>
          </p:cNvSpPr>
          <p:nvPr>
            <p:ph type="body"/>
          </p:nvPr>
        </p:nvSpPr>
        <p:spPr>
          <a:xfrm>
            <a:off x="15457680" y="22809240"/>
            <a:ext cx="13281120" cy="11752200"/>
          </a:xfrm>
          <a:prstGeom prst="rect">
            <a:avLst/>
          </a:prstGeom>
        </p:spPr>
        <p:txBody>
          <a:bodyPr lIns="0" rIns="0" tIns="0" bIns="0">
            <a:normAutofit/>
          </a:bodyPr>
          <a:p>
            <a:endParaRPr b="0" lang="it-IT" sz="28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1512000" y="1694880"/>
            <a:ext cx="27215640" cy="7093800"/>
          </a:xfrm>
          <a:prstGeom prst="rect">
            <a:avLst/>
          </a:prstGeom>
        </p:spPr>
        <p:txBody>
          <a:bodyPr lIns="0" rIns="0" tIns="0" bIns="0" anchor="ctr">
            <a:noAutofit/>
          </a:bodyPr>
          <a:p>
            <a:endParaRPr b="0" lang="it-IT" sz="1800" spc="-1" strike="noStrike">
              <a:solidFill>
                <a:srgbClr val="000000"/>
              </a:solidFill>
              <a:latin typeface="Arial"/>
            </a:endParaRPr>
          </a:p>
        </p:txBody>
      </p:sp>
      <p:sp>
        <p:nvSpPr>
          <p:cNvPr id="20" name="PlaceHolder 2"/>
          <p:cNvSpPr>
            <a:spLocks noGrp="1"/>
          </p:cNvSpPr>
          <p:nvPr>
            <p:ph type="body"/>
          </p:nvPr>
        </p:nvSpPr>
        <p:spPr>
          <a:xfrm>
            <a:off x="1512000" y="9940320"/>
            <a:ext cx="13281120" cy="11752200"/>
          </a:xfrm>
          <a:prstGeom prst="rect">
            <a:avLst/>
          </a:prstGeom>
        </p:spPr>
        <p:txBody>
          <a:bodyPr lIns="0" rIns="0" tIns="0" bIns="0">
            <a:normAutofit/>
          </a:bodyPr>
          <a:p>
            <a:endParaRPr b="0" lang="it-IT" sz="2800" spc="-1" strike="noStrike">
              <a:solidFill>
                <a:srgbClr val="000000"/>
              </a:solidFill>
              <a:latin typeface="Arial"/>
            </a:endParaRPr>
          </a:p>
        </p:txBody>
      </p:sp>
      <p:sp>
        <p:nvSpPr>
          <p:cNvPr id="21" name="PlaceHolder 3"/>
          <p:cNvSpPr>
            <a:spLocks noGrp="1"/>
          </p:cNvSpPr>
          <p:nvPr>
            <p:ph type="body"/>
          </p:nvPr>
        </p:nvSpPr>
        <p:spPr>
          <a:xfrm>
            <a:off x="15457680" y="9940320"/>
            <a:ext cx="13281120" cy="11752200"/>
          </a:xfrm>
          <a:prstGeom prst="rect">
            <a:avLst/>
          </a:prstGeom>
        </p:spPr>
        <p:txBody>
          <a:bodyPr lIns="0" rIns="0" tIns="0" bIns="0">
            <a:normAutofit/>
          </a:bodyPr>
          <a:p>
            <a:endParaRPr b="0" lang="it-IT" sz="2800" spc="-1" strike="noStrike">
              <a:solidFill>
                <a:srgbClr val="000000"/>
              </a:solidFill>
              <a:latin typeface="Arial"/>
            </a:endParaRPr>
          </a:p>
        </p:txBody>
      </p:sp>
      <p:sp>
        <p:nvSpPr>
          <p:cNvPr id="22" name="PlaceHolder 4"/>
          <p:cNvSpPr>
            <a:spLocks noGrp="1"/>
          </p:cNvSpPr>
          <p:nvPr>
            <p:ph type="body"/>
          </p:nvPr>
        </p:nvSpPr>
        <p:spPr>
          <a:xfrm>
            <a:off x="1512000" y="22809240"/>
            <a:ext cx="27215640" cy="11752200"/>
          </a:xfrm>
          <a:prstGeom prst="rect">
            <a:avLst/>
          </a:prstGeom>
        </p:spPr>
        <p:txBody>
          <a:bodyPr lIns="0" rIns="0" tIns="0" bIns="0">
            <a:normAutofit/>
          </a:bodyPr>
          <a:p>
            <a:endParaRPr b="0" lang="it-IT" sz="28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12000" y="1694880"/>
            <a:ext cx="27215640" cy="7093800"/>
          </a:xfrm>
          <a:prstGeom prst="rect">
            <a:avLst/>
          </a:prstGeom>
        </p:spPr>
        <p:txBody>
          <a:bodyPr lIns="0" rIns="0" tIns="0" bIns="0" anchor="ctr">
            <a:noAutofit/>
          </a:bodyPr>
          <a:p>
            <a:r>
              <a:rPr b="0" lang="it-IT" sz="1800" spc="-1" strike="noStrike">
                <a:solidFill>
                  <a:srgbClr val="000000"/>
                </a:solidFill>
                <a:latin typeface="Arial"/>
              </a:rPr>
              <a:t>Fai clic per modificare il formato del testo del titolo</a:t>
            </a:r>
            <a:endParaRPr b="0" lang="it-IT" sz="1800" spc="-1" strike="noStrike">
              <a:solidFill>
                <a:srgbClr val="000000"/>
              </a:solidFill>
              <a:latin typeface="Arial"/>
            </a:endParaRPr>
          </a:p>
        </p:txBody>
      </p:sp>
      <p:sp>
        <p:nvSpPr>
          <p:cNvPr id="1" name="PlaceHolder 2"/>
          <p:cNvSpPr>
            <a:spLocks noGrp="1"/>
          </p:cNvSpPr>
          <p:nvPr>
            <p:ph type="body"/>
          </p:nvPr>
        </p:nvSpPr>
        <p:spPr>
          <a:xfrm>
            <a:off x="1512000" y="9940320"/>
            <a:ext cx="27215640" cy="2463804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it-IT" sz="2800" spc="-1" strike="noStrike">
                <a:solidFill>
                  <a:srgbClr val="000000"/>
                </a:solidFill>
                <a:latin typeface="Arial"/>
              </a:rPr>
              <a:t>Fai clic per modificare il formato del testo della struttura</a:t>
            </a:r>
            <a:endParaRPr b="0" lang="it-IT" sz="2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it-IT" sz="2000" spc="-1" strike="noStrike">
                <a:solidFill>
                  <a:srgbClr val="000000"/>
                </a:solidFill>
                <a:latin typeface="Arial"/>
              </a:rPr>
              <a:t>Secondo livello struttura</a:t>
            </a:r>
            <a:endParaRPr b="0" lang="it-IT" sz="20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it-IT" sz="1800" spc="-1" strike="noStrike">
                <a:solidFill>
                  <a:srgbClr val="000000"/>
                </a:solidFill>
                <a:latin typeface="Arial"/>
              </a:rPr>
              <a:t>Terzo livello struttura</a:t>
            </a:r>
            <a:endParaRPr b="0" lang="it-IT"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it-IT" sz="1800" spc="-1" strike="noStrike">
                <a:solidFill>
                  <a:srgbClr val="000000"/>
                </a:solidFill>
                <a:latin typeface="Arial"/>
              </a:rPr>
              <a:t>Quarto livello struttura</a:t>
            </a:r>
            <a:endParaRPr b="0" lang="it-IT"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it-IT" sz="2000" spc="-1" strike="noStrike">
                <a:solidFill>
                  <a:srgbClr val="000000"/>
                </a:solidFill>
                <a:latin typeface="Arial"/>
              </a:rPr>
              <a:t>Quinto livello struttura</a:t>
            </a:r>
            <a:endParaRPr b="0" lang="it-IT"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it-IT" sz="2000" spc="-1" strike="noStrike">
                <a:solidFill>
                  <a:srgbClr val="000000"/>
                </a:solidFill>
                <a:latin typeface="Arial"/>
              </a:rPr>
              <a:t>Sesto livello struttura</a:t>
            </a:r>
            <a:endParaRPr b="0" lang="it-IT"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it-IT" sz="2000" spc="-1" strike="noStrike">
                <a:solidFill>
                  <a:srgbClr val="000000"/>
                </a:solidFill>
                <a:latin typeface="Arial"/>
              </a:rPr>
              <a:t>Settimo livello struttura</a:t>
            </a:r>
            <a:endParaRPr b="0" lang="it-IT"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6" Type="http://schemas.openxmlformats.org/officeDocument/2006/relationships/image" Target="../media/image6.png"/><Relationship Id="rId7"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 name="CustomShape 1"/>
          <p:cNvSpPr/>
          <p:nvPr/>
        </p:nvSpPr>
        <p:spPr>
          <a:xfrm>
            <a:off x="578880" y="3746880"/>
            <a:ext cx="28892880" cy="2299680"/>
          </a:xfrm>
          <a:prstGeom prst="rect">
            <a:avLst/>
          </a:prstGeom>
          <a:noFill/>
          <a:ln>
            <a:noFill/>
          </a:ln>
        </p:spPr>
        <p:style>
          <a:lnRef idx="0"/>
          <a:fillRef idx="0"/>
          <a:effectRef idx="0"/>
          <a:fontRef idx="minor"/>
        </p:style>
        <p:txBody>
          <a:bodyPr lIns="0" rIns="0" tIns="18000" bIns="0">
            <a:noAutofit/>
          </a:bodyPr>
          <a:p>
            <a:pPr marL="101520" indent="7920" algn="ctr">
              <a:lnSpc>
                <a:spcPct val="101000"/>
              </a:lnSpc>
              <a:spcBef>
                <a:spcPts val="142"/>
              </a:spcBef>
            </a:pPr>
            <a:r>
              <a:rPr b="1" lang="it-IT" sz="7200" spc="-1" strike="noStrike">
                <a:solidFill>
                  <a:srgbClr val="4a1e6e"/>
                </a:solidFill>
                <a:latin typeface="Bookman Old Style"/>
                <a:ea typeface="DejaVu Sans"/>
              </a:rPr>
              <a:t> </a:t>
            </a:r>
            <a:r>
              <a:rPr b="1" lang="it-IT" sz="7200" spc="-1" strike="noStrike">
                <a:solidFill>
                  <a:srgbClr val="4a1e6e"/>
                </a:solidFill>
                <a:latin typeface="Bookman Old Style"/>
                <a:ea typeface="DejaVu Sans"/>
              </a:rPr>
              <a:t>ADAPTED PHYSICAL ACTIVITY FOR INDIVIDUALS WITH MAJOR NEUROCOGNITIVE DISORDERS</a:t>
            </a:r>
            <a:endParaRPr b="0" lang="it-IT" sz="7200" spc="-1" strike="noStrike">
              <a:latin typeface="Arial"/>
            </a:endParaRPr>
          </a:p>
        </p:txBody>
      </p:sp>
      <p:sp>
        <p:nvSpPr>
          <p:cNvPr id="39" name="CustomShape 2"/>
          <p:cNvSpPr/>
          <p:nvPr/>
        </p:nvSpPr>
        <p:spPr>
          <a:xfrm>
            <a:off x="674640" y="6094800"/>
            <a:ext cx="28797120" cy="963360"/>
          </a:xfrm>
          <a:prstGeom prst="rect">
            <a:avLst/>
          </a:prstGeom>
          <a:noFill/>
          <a:ln>
            <a:noFill/>
          </a:ln>
        </p:spPr>
        <p:style>
          <a:lnRef idx="0"/>
          <a:fillRef idx="0"/>
          <a:effectRef idx="0"/>
          <a:fontRef idx="minor"/>
        </p:style>
        <p:txBody>
          <a:bodyPr lIns="0" rIns="0" tIns="24840" bIns="0">
            <a:spAutoFit/>
          </a:bodyPr>
          <a:p>
            <a:pPr marL="1800" algn="ctr">
              <a:lnSpc>
                <a:spcPct val="100000"/>
              </a:lnSpc>
              <a:spcBef>
                <a:spcPts val="196"/>
              </a:spcBef>
            </a:pPr>
            <a:r>
              <a:rPr b="0" lang="it-IT" sz="3200" spc="-1" strike="noStrike">
                <a:solidFill>
                  <a:srgbClr val="000000"/>
                </a:solidFill>
                <a:latin typeface="Bookman Old Style"/>
                <a:ea typeface="Calibri"/>
              </a:rPr>
              <a:t>Acchiappati Vincenzo(1), Garzetta Glenda(1), Pellitta Antonella(1), Galli Chiara(1), Giordano Fabia(2), Tavoni Vera(2), Vaccina Antonella Rita(1), Manni Barbara(1). </a:t>
            </a:r>
            <a:endParaRPr b="0" lang="it-IT" sz="3200" spc="-1" strike="noStrike">
              <a:latin typeface="Arial"/>
            </a:endParaRPr>
          </a:p>
          <a:p>
            <a:pPr marL="1800" algn="ctr">
              <a:lnSpc>
                <a:spcPct val="100000"/>
              </a:lnSpc>
              <a:spcBef>
                <a:spcPts val="196"/>
              </a:spcBef>
            </a:pPr>
            <a:r>
              <a:rPr b="0" lang="it-IT" sz="2800" spc="-1" strike="noStrike">
                <a:solidFill>
                  <a:srgbClr val="000000"/>
                </a:solidFill>
                <a:latin typeface="Bookman Old Style"/>
                <a:ea typeface="Calibri"/>
              </a:rPr>
              <a:t>(1) Community Geriatrics Unit - AUSL Modena, (2) UISP Modena</a:t>
            </a:r>
            <a:endParaRPr b="0" lang="it-IT" sz="2800" spc="-1" strike="noStrike">
              <a:latin typeface="Arial"/>
            </a:endParaRPr>
          </a:p>
        </p:txBody>
      </p:sp>
      <p:pic>
        <p:nvPicPr>
          <p:cNvPr id="40" name="object 4" descr=""/>
          <p:cNvPicPr/>
          <p:nvPr/>
        </p:nvPicPr>
        <p:blipFill>
          <a:blip r:embed="rId1"/>
          <a:stretch/>
        </p:blipFill>
        <p:spPr>
          <a:xfrm>
            <a:off x="396000" y="915480"/>
            <a:ext cx="8561160" cy="2197080"/>
          </a:xfrm>
          <a:prstGeom prst="rect">
            <a:avLst/>
          </a:prstGeom>
          <a:ln>
            <a:noFill/>
          </a:ln>
        </p:spPr>
      </p:pic>
      <p:sp>
        <p:nvSpPr>
          <p:cNvPr id="41" name="CustomShape 3"/>
          <p:cNvSpPr/>
          <p:nvPr/>
        </p:nvSpPr>
        <p:spPr>
          <a:xfrm>
            <a:off x="929160" y="8031240"/>
            <a:ext cx="28409040" cy="2693520"/>
          </a:xfrm>
          <a:prstGeom prst="rect">
            <a:avLst/>
          </a:prstGeom>
          <a:noFill/>
          <a:ln w="7560">
            <a:noFill/>
          </a:ln>
        </p:spPr>
        <p:style>
          <a:lnRef idx="0"/>
          <a:fillRef idx="0"/>
          <a:effectRef idx="0"/>
          <a:fontRef idx="minor"/>
        </p:style>
        <p:txBody>
          <a:bodyPr lIns="0" rIns="0" tIns="66960" bIns="0">
            <a:spAutoFit/>
          </a:bodyPr>
          <a:p>
            <a:pPr algn="just">
              <a:lnSpc>
                <a:spcPct val="150000"/>
              </a:lnSpc>
              <a:spcBef>
                <a:spcPts val="527"/>
              </a:spcBef>
            </a:pPr>
            <a:r>
              <a:rPr b="1" lang="it-IT" sz="4000" spc="-1" strike="noStrike">
                <a:solidFill>
                  <a:srgbClr val="55308d"/>
                </a:solidFill>
                <a:latin typeface="Bookman Old Style"/>
                <a:ea typeface="Calibri"/>
              </a:rPr>
              <a:t>Introduction</a:t>
            </a:r>
            <a:endParaRPr b="0" lang="it-IT" sz="4000" spc="-1" strike="noStrike">
              <a:latin typeface="Arial"/>
            </a:endParaRPr>
          </a:p>
          <a:p>
            <a:pPr algn="just">
              <a:lnSpc>
                <a:spcPct val="150000"/>
              </a:lnSpc>
              <a:spcBef>
                <a:spcPts val="527"/>
              </a:spcBef>
            </a:pPr>
            <a:r>
              <a:rPr b="0" lang="it-IT" sz="2400" spc="-1" strike="noStrike">
                <a:solidFill>
                  <a:srgbClr val="000009"/>
                </a:solidFill>
                <a:latin typeface="Bookman Old Style"/>
                <a:ea typeface="DejaVu Sans"/>
              </a:rPr>
              <a:t>The Cognitive Disorders and Dementia Centers (CDCD) participated in a funding call promoted by the Modena Foundation, submitting the project “Prevention and Inclusion: Strategies to Improve the Quality of Life of Older Adults within the Community.” The project aims to foster prevention and social inclusion by promoting access to adapted physical activity for individuals with cognitive impairments. This study focuses on a specific segment of the project, conducted in collaboration with UISP (Italian Association of Sport For All). </a:t>
            </a:r>
            <a:endParaRPr b="0" lang="it-IT" sz="2400" spc="-1" strike="noStrike">
              <a:latin typeface="Arial"/>
            </a:endParaRPr>
          </a:p>
        </p:txBody>
      </p:sp>
      <p:sp>
        <p:nvSpPr>
          <p:cNvPr id="42" name="CustomShape 4"/>
          <p:cNvSpPr/>
          <p:nvPr/>
        </p:nvSpPr>
        <p:spPr>
          <a:xfrm>
            <a:off x="578880" y="20020680"/>
            <a:ext cx="13778640" cy="21704760"/>
          </a:xfrm>
          <a:custGeom>
            <a:avLst/>
            <a:gdLst/>
            <a:ahLst/>
            <a:rect l="l" t="t" r="r" b="b"/>
            <a:pathLst>
              <a:path w="9163050" h="8865235">
                <a:moveTo>
                  <a:pt x="0" y="0"/>
                </a:moveTo>
                <a:lnTo>
                  <a:pt x="9162810" y="0"/>
                </a:lnTo>
                <a:lnTo>
                  <a:pt x="9162810" y="8865047"/>
                </a:lnTo>
                <a:lnTo>
                  <a:pt x="0" y="8865047"/>
                </a:lnTo>
                <a:lnTo>
                  <a:pt x="0" y="0"/>
                </a:lnTo>
                <a:close/>
                <a:moveTo>
                  <a:pt x="0" y="0"/>
                </a:moveTo>
                <a:lnTo>
                  <a:pt x="0" y="0"/>
                </a:lnTo>
                <a:moveTo>
                  <a:pt x="9162810" y="8865047"/>
                </a:moveTo>
                <a:lnTo>
                  <a:pt x="9162810" y="8865047"/>
                </a:lnTo>
              </a:path>
            </a:pathLst>
          </a:custGeom>
          <a:noFill/>
          <a:ln w="7560">
            <a:noFill/>
          </a:ln>
        </p:spPr>
        <p:style>
          <a:lnRef idx="0"/>
          <a:fillRef idx="0"/>
          <a:effectRef idx="0"/>
          <a:fontRef idx="minor"/>
        </p:style>
      </p:sp>
      <p:sp>
        <p:nvSpPr>
          <p:cNvPr id="43" name="CustomShape 5"/>
          <p:cNvSpPr/>
          <p:nvPr/>
        </p:nvSpPr>
        <p:spPr>
          <a:xfrm>
            <a:off x="889920" y="10848960"/>
            <a:ext cx="28330920" cy="2022120"/>
          </a:xfrm>
          <a:prstGeom prst="rect">
            <a:avLst/>
          </a:prstGeom>
          <a:noFill/>
          <a:ln>
            <a:noFill/>
          </a:ln>
        </p:spPr>
        <p:style>
          <a:lnRef idx="0"/>
          <a:fillRef idx="0"/>
          <a:effectRef idx="0"/>
          <a:fontRef idx="minor"/>
        </p:style>
        <p:txBody>
          <a:bodyPr lIns="0" rIns="0" tIns="33480" bIns="0">
            <a:spAutoFit/>
          </a:bodyPr>
          <a:p>
            <a:pPr marL="19080" algn="just">
              <a:lnSpc>
                <a:spcPct val="122000"/>
              </a:lnSpc>
              <a:spcBef>
                <a:spcPts val="264"/>
              </a:spcBef>
            </a:pPr>
            <a:r>
              <a:rPr b="1" lang="it-IT" sz="4000" spc="-1" strike="noStrike">
                <a:solidFill>
                  <a:srgbClr val="4a1e6e"/>
                </a:solidFill>
                <a:latin typeface="Bookman Old Style"/>
                <a:ea typeface="DejaVu Sans"/>
              </a:rPr>
              <a:t>Objective</a:t>
            </a:r>
            <a:r>
              <a:rPr b="1" lang="it-IT" sz="4800" spc="-1" strike="noStrike">
                <a:solidFill>
                  <a:srgbClr val="bf0000"/>
                </a:solidFill>
                <a:latin typeface="Bookman Old Style"/>
                <a:ea typeface="DejaVu Sans"/>
              </a:rPr>
              <a:t> </a:t>
            </a:r>
            <a:endParaRPr b="0" lang="it-IT" sz="4800" spc="-1" strike="noStrike">
              <a:latin typeface="Arial"/>
            </a:endParaRPr>
          </a:p>
          <a:p>
            <a:pPr marL="19080" algn="just">
              <a:lnSpc>
                <a:spcPct val="150000"/>
              </a:lnSpc>
            </a:pPr>
            <a:r>
              <a:rPr b="0" lang="it-IT" sz="2400" spc="-1" strike="noStrike">
                <a:solidFill>
                  <a:srgbClr val="000000"/>
                </a:solidFill>
                <a:latin typeface="Bookman Old Style"/>
                <a:ea typeface="DejaVu Sans"/>
              </a:rPr>
              <a:t>The primary aim was to evaluate the feasibility of the initiative, by involving at least 110 individuals over an 18-month period. Secondary aims included assessing quality of life, mood, cognitive functioning, physical health parameters, and fall risk among individuals with dementia.</a:t>
            </a:r>
            <a:endParaRPr b="0" lang="it-IT" sz="2400" spc="-1" strike="noStrike">
              <a:latin typeface="Arial"/>
            </a:endParaRPr>
          </a:p>
        </p:txBody>
      </p:sp>
      <p:sp>
        <p:nvSpPr>
          <p:cNvPr id="44" name="CustomShape 6"/>
          <p:cNvSpPr/>
          <p:nvPr/>
        </p:nvSpPr>
        <p:spPr>
          <a:xfrm>
            <a:off x="891000" y="13069800"/>
            <a:ext cx="13867200" cy="10442160"/>
          </a:xfrm>
          <a:prstGeom prst="rect">
            <a:avLst/>
          </a:prstGeom>
          <a:noFill/>
          <a:ln>
            <a:noFill/>
          </a:ln>
        </p:spPr>
        <p:style>
          <a:lnRef idx="0"/>
          <a:fillRef idx="0"/>
          <a:effectRef idx="0"/>
          <a:fontRef idx="minor"/>
        </p:style>
        <p:txBody>
          <a:bodyPr lIns="0" rIns="0" tIns="17280" bIns="0">
            <a:spAutoFit/>
          </a:bodyPr>
          <a:p>
            <a:pPr marL="57240" algn="just">
              <a:lnSpc>
                <a:spcPct val="129000"/>
              </a:lnSpc>
              <a:spcBef>
                <a:spcPts val="136"/>
              </a:spcBef>
            </a:pPr>
            <a:r>
              <a:rPr b="1" lang="it-IT" sz="4000" spc="-1" strike="noStrike">
                <a:solidFill>
                  <a:srgbClr val="4a1e6e"/>
                </a:solidFill>
                <a:latin typeface="Bookman Old Style"/>
                <a:ea typeface="DejaVu Sans"/>
              </a:rPr>
              <a:t>Participants</a:t>
            </a:r>
            <a:endParaRPr b="0" lang="it-IT" sz="4000" spc="-1" strike="noStrike">
              <a:latin typeface="Arial"/>
            </a:endParaRPr>
          </a:p>
          <a:p>
            <a:pPr marL="57240" algn="just">
              <a:lnSpc>
                <a:spcPct val="129000"/>
              </a:lnSpc>
              <a:spcBef>
                <a:spcPts val="136"/>
              </a:spcBef>
            </a:pPr>
            <a:r>
              <a:rPr b="0" lang="it-IT" sz="2400" spc="-1" strike="noStrike">
                <a:solidFill>
                  <a:srgbClr val="000000"/>
                </a:solidFill>
                <a:latin typeface="Bookman Old Style"/>
                <a:ea typeface="DejaVu Sans"/>
              </a:rPr>
              <a:t>Participants were recruited from the CDCD centers of Modena and Castelfranco Emilia. Inclusion criteria were: living at home, being supported by a cooperative caregiver, and having a diagnosis of mild to moderate major neurocognitive disorder (CDR 0.5–2) established by the CDCD between October 2024 and December 2025. Exclusion criteria included severe dementia (CDR 3), relevant psychiatric comorbidities, or uncooperative caregivers. An initial evaluation (T0) was carried out by a kinesiologist with a Master’s Degree in Adapted Physical Activity (AMPA) from the Community Geriatrics Team, using the following tools:</a:t>
            </a:r>
            <a:endParaRPr b="0" lang="it-IT" sz="2400" spc="-1" strike="noStrike">
              <a:latin typeface="Arial"/>
            </a:endParaRPr>
          </a:p>
          <a:p>
            <a:pPr marL="57240" algn="just">
              <a:lnSpc>
                <a:spcPct val="129000"/>
              </a:lnSpc>
              <a:spcBef>
                <a:spcPts val="136"/>
              </a:spcBef>
            </a:pPr>
            <a:r>
              <a:rPr b="0" lang="it-IT" sz="2400" spc="-1" strike="noStrike">
                <a:solidFill>
                  <a:srgbClr val="000000"/>
                </a:solidFill>
                <a:latin typeface="Bookman Old Style"/>
                <a:ea typeface="DejaVu Sans"/>
              </a:rPr>
              <a:t> </a:t>
            </a:r>
            <a:endParaRPr b="0" lang="it-IT" sz="2400" spc="-1" strike="noStrike">
              <a:latin typeface="Arial"/>
            </a:endParaRPr>
          </a:p>
          <a:p>
            <a:pPr marL="400320" indent="-341280" algn="just">
              <a:lnSpc>
                <a:spcPct val="129000"/>
              </a:lnSpc>
              <a:spcBef>
                <a:spcPts val="136"/>
              </a:spcBef>
              <a:buClr>
                <a:srgbClr val="000000"/>
              </a:buClr>
              <a:buFont typeface="Arial"/>
              <a:buChar char="•"/>
            </a:pPr>
            <a:r>
              <a:rPr b="0" lang="it-IT" sz="2400" spc="-1" strike="noStrike">
                <a:solidFill>
                  <a:srgbClr val="000000"/>
                </a:solidFill>
                <a:latin typeface="Bookman Old Style"/>
                <a:ea typeface="DejaVu Sans"/>
              </a:rPr>
              <a:t>Quality of Life in Alzheimer’s Disease scale (QoL-AD)</a:t>
            </a:r>
            <a:endParaRPr b="0" lang="it-IT" sz="2400" spc="-1" strike="noStrike">
              <a:latin typeface="Arial"/>
            </a:endParaRPr>
          </a:p>
          <a:p>
            <a:pPr marL="400320" indent="-341280" algn="just">
              <a:lnSpc>
                <a:spcPct val="129000"/>
              </a:lnSpc>
              <a:spcBef>
                <a:spcPts val="136"/>
              </a:spcBef>
              <a:buClr>
                <a:srgbClr val="000000"/>
              </a:buClr>
              <a:buFont typeface="Arial"/>
              <a:buChar char="•"/>
            </a:pPr>
            <a:r>
              <a:rPr b="0" lang="it-IT" sz="2400" spc="-1" strike="noStrike">
                <a:solidFill>
                  <a:srgbClr val="000000"/>
                </a:solidFill>
                <a:latin typeface="Bookman Old Style"/>
                <a:ea typeface="DejaVu Sans"/>
              </a:rPr>
              <a:t>Short Physical Performance Battery (SPPB)</a:t>
            </a:r>
            <a:endParaRPr b="0" lang="it-IT" sz="2400" spc="-1" strike="noStrike">
              <a:latin typeface="Arial"/>
            </a:endParaRPr>
          </a:p>
          <a:p>
            <a:pPr marL="400320" indent="-341280" algn="just">
              <a:lnSpc>
                <a:spcPct val="129000"/>
              </a:lnSpc>
              <a:spcBef>
                <a:spcPts val="136"/>
              </a:spcBef>
              <a:buClr>
                <a:srgbClr val="000000"/>
              </a:buClr>
              <a:buFont typeface="Arial"/>
              <a:buChar char="•"/>
            </a:pPr>
            <a:r>
              <a:rPr b="0" lang="it-IT" sz="2400" spc="-1" strike="noStrike">
                <a:solidFill>
                  <a:srgbClr val="000000"/>
                </a:solidFill>
                <a:latin typeface="Bookman Old Style"/>
                <a:ea typeface="DejaVu Sans"/>
              </a:rPr>
              <a:t>Memory Assessment Clinical Questionnaire (MAC-Q)</a:t>
            </a:r>
            <a:endParaRPr b="0" lang="it-IT" sz="2400" spc="-1" strike="noStrike">
              <a:latin typeface="Arial"/>
            </a:endParaRPr>
          </a:p>
          <a:p>
            <a:pPr marL="400320" indent="-341280" algn="just">
              <a:lnSpc>
                <a:spcPct val="129000"/>
              </a:lnSpc>
              <a:spcBef>
                <a:spcPts val="136"/>
              </a:spcBef>
              <a:buClr>
                <a:srgbClr val="000000"/>
              </a:buClr>
              <a:buFont typeface="Arial"/>
              <a:buChar char="•"/>
            </a:pPr>
            <a:r>
              <a:rPr b="0" lang="it-IT" sz="2400" spc="-1" strike="noStrike">
                <a:solidFill>
                  <a:srgbClr val="000000"/>
                </a:solidFill>
                <a:latin typeface="Bookman Old Style"/>
                <a:ea typeface="DejaVu Sans"/>
              </a:rPr>
              <a:t>Geriatric Depression Scale (GDS-15) </a:t>
            </a:r>
            <a:endParaRPr b="0" lang="it-IT" sz="2400" spc="-1" strike="noStrike">
              <a:latin typeface="Arial"/>
            </a:endParaRPr>
          </a:p>
          <a:p>
            <a:pPr marL="400320" indent="-341280" algn="just">
              <a:lnSpc>
                <a:spcPct val="129000"/>
              </a:lnSpc>
              <a:spcBef>
                <a:spcPts val="136"/>
              </a:spcBef>
              <a:buClr>
                <a:srgbClr val="000000"/>
              </a:buClr>
              <a:buFont typeface="Arial"/>
              <a:buChar char="•"/>
            </a:pPr>
            <a:r>
              <a:rPr b="0" lang="it-IT" sz="2400" spc="-1" strike="noStrike">
                <a:solidFill>
                  <a:srgbClr val="000000"/>
                </a:solidFill>
                <a:latin typeface="Bookman Old Style"/>
                <a:ea typeface="DejaVu Sans"/>
              </a:rPr>
              <a:t>Falls Efficacy Scale – International (FES-I) </a:t>
            </a:r>
            <a:endParaRPr b="0" lang="it-IT" sz="2400" spc="-1" strike="noStrike">
              <a:latin typeface="Arial"/>
            </a:endParaRPr>
          </a:p>
          <a:p>
            <a:pPr marL="400320" indent="-341280" algn="just">
              <a:lnSpc>
                <a:spcPct val="129000"/>
              </a:lnSpc>
              <a:spcBef>
                <a:spcPts val="136"/>
              </a:spcBef>
              <a:buClr>
                <a:srgbClr val="000000"/>
              </a:buClr>
              <a:buFont typeface="Arial"/>
              <a:buChar char="•"/>
            </a:pPr>
            <a:r>
              <a:rPr b="0" lang="it-IT" sz="2400" spc="-1" strike="noStrike">
                <a:solidFill>
                  <a:srgbClr val="000000"/>
                </a:solidFill>
                <a:latin typeface="Bookman Old Style"/>
                <a:ea typeface="DejaVu Sans"/>
              </a:rPr>
              <a:t>Number of falls in the past year </a:t>
            </a:r>
            <a:endParaRPr b="0" lang="it-IT" sz="2400" spc="-1" strike="noStrike">
              <a:latin typeface="Arial"/>
            </a:endParaRPr>
          </a:p>
          <a:p>
            <a:pPr algn="just">
              <a:lnSpc>
                <a:spcPct val="129000"/>
              </a:lnSpc>
              <a:spcBef>
                <a:spcPts val="136"/>
              </a:spcBef>
            </a:pPr>
            <a:endParaRPr b="0" lang="it-IT" sz="2400" spc="-1" strike="noStrike">
              <a:latin typeface="Arial"/>
            </a:endParaRPr>
          </a:p>
          <a:p>
            <a:pPr marL="57240" algn="just">
              <a:lnSpc>
                <a:spcPct val="129000"/>
              </a:lnSpc>
              <a:spcBef>
                <a:spcPts val="136"/>
              </a:spcBef>
            </a:pPr>
            <a:r>
              <a:rPr b="0" lang="it-IT" sz="2400" spc="-1" strike="noStrike">
                <a:solidFill>
                  <a:srgbClr val="000000"/>
                </a:solidFill>
                <a:latin typeface="Bookman Old Style"/>
                <a:ea typeface="DejaVu Sans"/>
              </a:rPr>
              <a:t>Participants could then engage in one of the following modalities: (1) home-based individual activity, (2) small group gym sessions, or (3) outdoor group training. All physical activity sessions were led by UISP kinesiologists and focused on strength training, aerobic conditioning, balance, mobility, and cognitive stimulation. Re-evaluations are scheduled at 3 months (T1) and 12 months (T2) post-enrollment.</a:t>
            </a:r>
            <a:endParaRPr b="0" lang="it-IT" sz="2400" spc="-1" strike="noStrike">
              <a:latin typeface="Arial"/>
            </a:endParaRPr>
          </a:p>
          <a:p>
            <a:pPr marL="57240" algn="just">
              <a:lnSpc>
                <a:spcPct val="129000"/>
              </a:lnSpc>
              <a:spcBef>
                <a:spcPts val="136"/>
              </a:spcBef>
            </a:pPr>
            <a:endParaRPr b="0" lang="it-IT" sz="2400" spc="-1" strike="noStrike">
              <a:latin typeface="Arial"/>
            </a:endParaRPr>
          </a:p>
          <a:p>
            <a:pPr marL="57240" algn="just">
              <a:lnSpc>
                <a:spcPct val="129000"/>
              </a:lnSpc>
              <a:spcBef>
                <a:spcPts val="136"/>
              </a:spcBef>
            </a:pPr>
            <a:endParaRPr b="0" lang="it-IT" sz="2400" spc="-1" strike="noStrike">
              <a:latin typeface="Arial"/>
            </a:endParaRPr>
          </a:p>
        </p:txBody>
      </p:sp>
      <p:sp>
        <p:nvSpPr>
          <p:cNvPr id="45" name="CustomShape 7"/>
          <p:cNvSpPr/>
          <p:nvPr/>
        </p:nvSpPr>
        <p:spPr>
          <a:xfrm>
            <a:off x="15118560" y="20020680"/>
            <a:ext cx="14329800" cy="17597880"/>
          </a:xfrm>
          <a:custGeom>
            <a:avLst/>
            <a:gdLst/>
            <a:ahLst/>
            <a:rect l="l" t="t" r="r" b="b"/>
            <a:pathLst>
              <a:path w="9529444" h="7382509">
                <a:moveTo>
                  <a:pt x="0" y="0"/>
                </a:moveTo>
                <a:lnTo>
                  <a:pt x="9529444" y="0"/>
                </a:lnTo>
                <a:lnTo>
                  <a:pt x="9529444" y="7382306"/>
                </a:lnTo>
                <a:lnTo>
                  <a:pt x="0" y="7382306"/>
                </a:lnTo>
                <a:lnTo>
                  <a:pt x="0" y="0"/>
                </a:lnTo>
                <a:close/>
                <a:moveTo>
                  <a:pt x="0" y="0"/>
                </a:moveTo>
                <a:lnTo>
                  <a:pt x="0" y="0"/>
                </a:lnTo>
                <a:moveTo>
                  <a:pt x="9529444" y="7382306"/>
                </a:moveTo>
                <a:lnTo>
                  <a:pt x="9529444" y="7382306"/>
                </a:lnTo>
              </a:path>
            </a:pathLst>
          </a:custGeom>
          <a:noFill/>
          <a:ln w="7560">
            <a:noFill/>
          </a:ln>
        </p:spPr>
        <p:style>
          <a:lnRef idx="0"/>
          <a:fillRef idx="0"/>
          <a:effectRef idx="0"/>
          <a:fontRef idx="minor"/>
        </p:style>
      </p:sp>
      <p:sp>
        <p:nvSpPr>
          <p:cNvPr id="46" name="CustomShape 8"/>
          <p:cNvSpPr/>
          <p:nvPr/>
        </p:nvSpPr>
        <p:spPr>
          <a:xfrm>
            <a:off x="15224040" y="24938280"/>
            <a:ext cx="14143320" cy="502920"/>
          </a:xfrm>
          <a:prstGeom prst="rect">
            <a:avLst/>
          </a:prstGeom>
          <a:noFill/>
          <a:ln>
            <a:noFill/>
          </a:ln>
        </p:spPr>
        <p:style>
          <a:lnRef idx="0"/>
          <a:fillRef idx="0"/>
          <a:effectRef idx="0"/>
          <a:fontRef idx="minor"/>
        </p:style>
      </p:sp>
      <p:sp>
        <p:nvSpPr>
          <p:cNvPr id="47" name="CustomShape 9"/>
          <p:cNvSpPr/>
          <p:nvPr/>
        </p:nvSpPr>
        <p:spPr>
          <a:xfrm>
            <a:off x="15225480" y="27984240"/>
            <a:ext cx="14147280" cy="501840"/>
          </a:xfrm>
          <a:prstGeom prst="rect">
            <a:avLst/>
          </a:prstGeom>
          <a:noFill/>
          <a:ln>
            <a:noFill/>
          </a:ln>
        </p:spPr>
        <p:style>
          <a:lnRef idx="0"/>
          <a:fillRef idx="0"/>
          <a:effectRef idx="0"/>
          <a:fontRef idx="minor"/>
        </p:style>
      </p:sp>
      <p:sp>
        <p:nvSpPr>
          <p:cNvPr id="48" name="CustomShape 10"/>
          <p:cNvSpPr/>
          <p:nvPr/>
        </p:nvSpPr>
        <p:spPr>
          <a:xfrm>
            <a:off x="634320" y="21418920"/>
            <a:ext cx="13825800" cy="469080"/>
          </a:xfrm>
          <a:prstGeom prst="rect">
            <a:avLst/>
          </a:prstGeom>
          <a:noFill/>
          <a:ln>
            <a:noFill/>
          </a:ln>
        </p:spPr>
        <p:style>
          <a:lnRef idx="0"/>
          <a:fillRef idx="0"/>
          <a:effectRef idx="0"/>
          <a:fontRef idx="minor"/>
        </p:style>
      </p:sp>
      <p:sp>
        <p:nvSpPr>
          <p:cNvPr id="49" name="CustomShape 11"/>
          <p:cNvSpPr/>
          <p:nvPr/>
        </p:nvSpPr>
        <p:spPr>
          <a:xfrm>
            <a:off x="813240" y="23427000"/>
            <a:ext cx="13532040" cy="3915360"/>
          </a:xfrm>
          <a:prstGeom prst="rect">
            <a:avLst/>
          </a:prstGeom>
          <a:noFill/>
          <a:ln>
            <a:noFill/>
          </a:ln>
        </p:spPr>
        <p:style>
          <a:lnRef idx="0"/>
          <a:fillRef idx="0"/>
          <a:effectRef idx="0"/>
          <a:fontRef idx="minor"/>
        </p:style>
        <p:txBody>
          <a:bodyPr lIns="90000" rIns="90000" tIns="45000" bIns="45000">
            <a:noAutofit/>
          </a:bodyPr>
          <a:p>
            <a:pPr marL="108000" algn="just">
              <a:lnSpc>
                <a:spcPct val="100000"/>
              </a:lnSpc>
              <a:spcBef>
                <a:spcPts val="975"/>
              </a:spcBef>
            </a:pPr>
            <a:r>
              <a:rPr b="1" lang="it-IT" sz="4000" spc="-1" strike="noStrike">
                <a:solidFill>
                  <a:srgbClr val="4a1e6e"/>
                </a:solidFill>
                <a:latin typeface="Bookman Old Style"/>
                <a:ea typeface="DejaVu Sans"/>
              </a:rPr>
              <a:t>Results</a:t>
            </a:r>
            <a:endParaRPr b="0" lang="it-IT" sz="4000" spc="-1" strike="noStrike">
              <a:latin typeface="Arial"/>
            </a:endParaRPr>
          </a:p>
          <a:p>
            <a:pPr marL="108000" algn="just">
              <a:lnSpc>
                <a:spcPct val="150000"/>
              </a:lnSpc>
            </a:pPr>
            <a:r>
              <a:rPr b="0" lang="it-IT" sz="2400" spc="-1" strike="noStrike">
                <a:solidFill>
                  <a:srgbClr val="000000"/>
                </a:solidFill>
                <a:latin typeface="Bookman Old Style"/>
                <a:ea typeface="Calibri"/>
              </a:rPr>
              <a:t>Data collected within the first six months demonstrated high participation rates. Out of 188 eligible individuals, 113 evaluations were completed; 37 declined participation, and 38 were placed on a waiting list. Of those assessed, 28 later opted out, 7 are pending program initiation, and 78 have begun the physical activity interventions. Among participants, 31 were assigned to home-based activities, 40 to gym-based groups, and 7 to outdoor activities. Follow-up assessments will be conducted after three months to evaluate secondary outcomes.</a:t>
            </a:r>
            <a:endParaRPr b="0" lang="it-IT" sz="2400" spc="-1" strike="noStrike">
              <a:latin typeface="Arial"/>
            </a:endParaRPr>
          </a:p>
        </p:txBody>
      </p:sp>
      <p:sp>
        <p:nvSpPr>
          <p:cNvPr id="50" name="CustomShape 12"/>
          <p:cNvSpPr/>
          <p:nvPr/>
        </p:nvSpPr>
        <p:spPr>
          <a:xfrm>
            <a:off x="876960" y="28221120"/>
            <a:ext cx="13681080" cy="2648520"/>
          </a:xfrm>
          <a:prstGeom prst="rect">
            <a:avLst/>
          </a:prstGeom>
          <a:noFill/>
          <a:ln>
            <a:noFill/>
          </a:ln>
        </p:spPr>
        <p:style>
          <a:lnRef idx="0"/>
          <a:fillRef idx="0"/>
          <a:effectRef idx="0"/>
          <a:fontRef idx="minor"/>
        </p:style>
        <p:txBody>
          <a:bodyPr lIns="90000" rIns="90000" tIns="45000" bIns="45000">
            <a:noAutofit/>
          </a:bodyPr>
          <a:p>
            <a:pPr algn="just">
              <a:lnSpc>
                <a:spcPct val="100000"/>
              </a:lnSpc>
            </a:pPr>
            <a:r>
              <a:rPr b="1" lang="it-IT" sz="4000" spc="-1" strike="noStrike">
                <a:solidFill>
                  <a:srgbClr val="4a1e6e"/>
                </a:solidFill>
                <a:latin typeface="Bookman Old Style"/>
                <a:ea typeface="DejaVu Sans"/>
              </a:rPr>
              <a:t>Conclusions</a:t>
            </a:r>
            <a:endParaRPr b="0" lang="it-IT" sz="4000" spc="-1" strike="noStrike">
              <a:latin typeface="Arial"/>
            </a:endParaRPr>
          </a:p>
          <a:p>
            <a:pPr algn="just">
              <a:lnSpc>
                <a:spcPct val="150000"/>
              </a:lnSpc>
            </a:pPr>
            <a:r>
              <a:rPr b="0" lang="it-IT" sz="2400" spc="-1" strike="noStrike">
                <a:solidFill>
                  <a:srgbClr val="000000"/>
                </a:solidFill>
                <a:latin typeface="Bookman Old Style"/>
                <a:ea typeface="DejaVu Sans"/>
              </a:rPr>
              <a:t>Preliminary findings suggest that the program is feasible and holds promising benefits for the well-being and social inclusion of individuals with dementia. High levels of engagement and motivation were observed among patients, caregivers, and professionals. Further research will help to clarify the program’s effects on the assessed outcomes. </a:t>
            </a:r>
            <a:endParaRPr b="0" lang="it-IT" sz="2400" spc="-1" strike="noStrike">
              <a:latin typeface="Arial"/>
            </a:endParaRPr>
          </a:p>
        </p:txBody>
      </p:sp>
      <p:sp>
        <p:nvSpPr>
          <p:cNvPr id="51" name="CustomShape 13"/>
          <p:cNvSpPr/>
          <p:nvPr/>
        </p:nvSpPr>
        <p:spPr>
          <a:xfrm>
            <a:off x="15665760" y="1251000"/>
            <a:ext cx="12099600" cy="1186920"/>
          </a:xfrm>
          <a:prstGeom prst="rect">
            <a:avLst/>
          </a:prstGeom>
          <a:noFill/>
          <a:ln>
            <a:noFill/>
          </a:ln>
        </p:spPr>
        <p:style>
          <a:lnRef idx="0"/>
          <a:fillRef idx="0"/>
          <a:effectRef idx="0"/>
          <a:fontRef idx="minor"/>
        </p:style>
        <p:txBody>
          <a:bodyPr lIns="90000" rIns="90000" tIns="45000" bIns="45000">
            <a:spAutoFit/>
          </a:bodyPr>
          <a:p>
            <a:pPr algn="r">
              <a:lnSpc>
                <a:spcPct val="100000"/>
              </a:lnSpc>
            </a:pPr>
            <a:r>
              <a:rPr b="1" lang="it-IT" sz="3600" spc="-1" strike="noStrike">
                <a:solidFill>
                  <a:srgbClr val="9b0634"/>
                </a:solidFill>
                <a:latin typeface="Montserrat"/>
                <a:ea typeface="DejaVu Sans"/>
              </a:rPr>
              <a:t>39° CONGRESSO NAZIONALE SIGOT – Modena 21-23/05/2025</a:t>
            </a:r>
            <a:endParaRPr b="0" lang="it-IT" sz="3600" spc="-1" strike="noStrike">
              <a:latin typeface="Arial"/>
            </a:endParaRPr>
          </a:p>
        </p:txBody>
      </p:sp>
      <p:pic>
        <p:nvPicPr>
          <p:cNvPr id="52" name="Immagine 75" descr=""/>
          <p:cNvPicPr/>
          <p:nvPr/>
        </p:nvPicPr>
        <p:blipFill>
          <a:blip r:embed="rId2"/>
          <a:stretch/>
        </p:blipFill>
        <p:spPr>
          <a:xfrm>
            <a:off x="929160" y="31556160"/>
            <a:ext cx="13416120" cy="9758520"/>
          </a:xfrm>
          <a:prstGeom prst="rect">
            <a:avLst/>
          </a:prstGeom>
          <a:ln>
            <a:noFill/>
          </a:ln>
        </p:spPr>
      </p:pic>
      <p:pic>
        <p:nvPicPr>
          <p:cNvPr id="53" name="Immagine 76" descr=""/>
          <p:cNvPicPr/>
          <p:nvPr/>
        </p:nvPicPr>
        <p:blipFill>
          <a:blip r:embed="rId3"/>
          <a:stretch/>
        </p:blipFill>
        <p:spPr>
          <a:xfrm>
            <a:off x="22183560" y="19768320"/>
            <a:ext cx="5874120" cy="4367880"/>
          </a:xfrm>
          <a:prstGeom prst="rect">
            <a:avLst/>
          </a:prstGeom>
          <a:ln>
            <a:noFill/>
          </a:ln>
        </p:spPr>
      </p:pic>
      <p:grpSp>
        <p:nvGrpSpPr>
          <p:cNvPr id="54" name="Group 14"/>
          <p:cNvGrpSpPr/>
          <p:nvPr/>
        </p:nvGrpSpPr>
        <p:grpSpPr>
          <a:xfrm>
            <a:off x="17697960" y="12764880"/>
            <a:ext cx="10360080" cy="6561360"/>
            <a:chOff x="17697960" y="12764880"/>
            <a:chExt cx="10360080" cy="6561360"/>
          </a:xfrm>
        </p:grpSpPr>
        <p:pic>
          <p:nvPicPr>
            <p:cNvPr id="55" name="Immagine 77" descr=""/>
            <p:cNvPicPr/>
            <p:nvPr/>
          </p:nvPicPr>
          <p:blipFill>
            <a:blip r:embed="rId4"/>
            <a:stretch/>
          </p:blipFill>
          <p:spPr>
            <a:xfrm>
              <a:off x="17697960" y="12831120"/>
              <a:ext cx="4841640" cy="6489360"/>
            </a:xfrm>
            <a:prstGeom prst="rect">
              <a:avLst/>
            </a:prstGeom>
            <a:ln>
              <a:noFill/>
            </a:ln>
          </p:spPr>
        </p:pic>
        <p:pic>
          <p:nvPicPr>
            <p:cNvPr id="56" name="Immagine 79" descr=""/>
            <p:cNvPicPr/>
            <p:nvPr/>
          </p:nvPicPr>
          <p:blipFill>
            <a:blip r:embed="rId5"/>
            <a:stretch/>
          </p:blipFill>
          <p:spPr>
            <a:xfrm>
              <a:off x="23245920" y="12764880"/>
              <a:ext cx="4812120" cy="6561360"/>
            </a:xfrm>
            <a:prstGeom prst="rect">
              <a:avLst/>
            </a:prstGeom>
            <a:ln>
              <a:noFill/>
            </a:ln>
          </p:spPr>
        </p:pic>
      </p:grpSp>
      <p:sp>
        <p:nvSpPr>
          <p:cNvPr id="57" name="CustomShape 15"/>
          <p:cNvSpPr/>
          <p:nvPr/>
        </p:nvSpPr>
        <p:spPr>
          <a:xfrm>
            <a:off x="929160" y="41606280"/>
            <a:ext cx="28797120" cy="511920"/>
          </a:xfrm>
          <a:prstGeom prst="rect">
            <a:avLst/>
          </a:prstGeom>
          <a:noFill/>
          <a:ln>
            <a:noFill/>
          </a:ln>
        </p:spPr>
        <p:style>
          <a:lnRef idx="0"/>
          <a:fillRef idx="0"/>
          <a:effectRef idx="0"/>
          <a:fontRef idx="minor"/>
        </p:style>
        <p:txBody>
          <a:bodyPr lIns="0" rIns="0" tIns="24840" bIns="0">
            <a:spAutoFit/>
          </a:bodyPr>
          <a:p>
            <a:pPr marL="1800">
              <a:lnSpc>
                <a:spcPct val="100000"/>
              </a:lnSpc>
              <a:spcBef>
                <a:spcPts val="196"/>
              </a:spcBef>
            </a:pPr>
            <a:r>
              <a:rPr b="0" lang="it-IT" sz="3200" spc="-1" strike="noStrike">
                <a:solidFill>
                  <a:srgbClr val="000000"/>
                </a:solidFill>
                <a:latin typeface="Bookman Old Style"/>
                <a:ea typeface="Calibri"/>
              </a:rPr>
              <a:t>Corresponding author: v.acchiappati@ausl.mo.it</a:t>
            </a:r>
            <a:endParaRPr b="0" lang="it-IT" sz="3200" spc="-1" strike="noStrike">
              <a:latin typeface="Arial"/>
            </a:endParaRPr>
          </a:p>
        </p:txBody>
      </p:sp>
      <p:sp>
        <p:nvSpPr>
          <p:cNvPr id="58" name="CustomShape 16"/>
          <p:cNvSpPr/>
          <p:nvPr/>
        </p:nvSpPr>
        <p:spPr>
          <a:xfrm>
            <a:off x="17557200" y="20085480"/>
            <a:ext cx="4211640" cy="3915360"/>
          </a:xfrm>
          <a:prstGeom prst="rect">
            <a:avLst/>
          </a:prstGeom>
          <a:noFill/>
          <a:ln>
            <a:noFill/>
          </a:ln>
        </p:spPr>
        <p:style>
          <a:lnRef idx="0"/>
          <a:fillRef idx="0"/>
          <a:effectRef idx="0"/>
          <a:fontRef idx="minor"/>
        </p:style>
        <p:txBody>
          <a:bodyPr lIns="90000" rIns="90000" tIns="45000" bIns="45000">
            <a:noAutofit/>
          </a:bodyPr>
          <a:p>
            <a:pPr marL="108000">
              <a:lnSpc>
                <a:spcPct val="150000"/>
              </a:lnSpc>
              <a:spcBef>
                <a:spcPts val="975"/>
              </a:spcBef>
            </a:pPr>
            <a:r>
              <a:rPr b="0" i="1" lang="it-IT" sz="2200" spc="-1" strike="noStrike">
                <a:solidFill>
                  <a:srgbClr val="000000"/>
                </a:solidFill>
                <a:latin typeface="Bookman Old Style"/>
                <a:ea typeface="DejaVu Sans"/>
              </a:rPr>
              <a:t>Note</a:t>
            </a:r>
            <a:r>
              <a:rPr b="0" lang="it-IT" sz="2200" spc="-1" strike="noStrike">
                <a:solidFill>
                  <a:srgbClr val="000000"/>
                </a:solidFill>
                <a:latin typeface="Bookman Old Style"/>
                <a:ea typeface="DejaVu Sans"/>
              </a:rPr>
              <a:t> Participants were distributed across three modalities: gym-based, outdoor activities and home-based individual activity</a:t>
            </a:r>
            <a:endParaRPr b="0" lang="it-IT" sz="2200" spc="-1" strike="noStrike">
              <a:latin typeface="Arial"/>
            </a:endParaRPr>
          </a:p>
        </p:txBody>
      </p:sp>
      <p:pic>
        <p:nvPicPr>
          <p:cNvPr id="59" name="Immagine 3" descr=""/>
          <p:cNvPicPr/>
          <p:nvPr/>
        </p:nvPicPr>
        <p:blipFill>
          <a:blip r:embed="rId6"/>
          <a:stretch/>
        </p:blipFill>
        <p:spPr>
          <a:xfrm>
            <a:off x="15137280" y="26208000"/>
            <a:ext cx="14670000" cy="4823280"/>
          </a:xfrm>
          <a:prstGeom prst="rect">
            <a:avLst/>
          </a:prstGeom>
          <a:ln>
            <a:noFill/>
          </a:ln>
        </p:spPr>
      </p:pic>
      <p:sp>
        <p:nvSpPr>
          <p:cNvPr id="60" name="CustomShape 17"/>
          <p:cNvSpPr/>
          <p:nvPr/>
        </p:nvSpPr>
        <p:spPr>
          <a:xfrm>
            <a:off x="16598160" y="31183200"/>
            <a:ext cx="12559320" cy="10792080"/>
          </a:xfrm>
          <a:prstGeom prst="rect">
            <a:avLst/>
          </a:prstGeom>
          <a:noFill/>
          <a:ln>
            <a:noFill/>
          </a:ln>
        </p:spPr>
        <p:style>
          <a:lnRef idx="0"/>
          <a:fillRef idx="0"/>
          <a:effectRef idx="0"/>
          <a:fontRef idx="minor"/>
        </p:style>
        <p:txBody>
          <a:bodyPr lIns="90000" rIns="90000" tIns="45000" bIns="45000">
            <a:noAutofit/>
          </a:bodyPr>
          <a:p>
            <a:pPr algn="just">
              <a:lnSpc>
                <a:spcPct val="150000"/>
              </a:lnSpc>
            </a:pPr>
            <a:r>
              <a:rPr b="0" i="1" lang="it-IT" sz="2200" spc="-1" strike="noStrike">
                <a:solidFill>
                  <a:srgbClr val="000000"/>
                </a:solidFill>
                <a:latin typeface="Bookman Old Style"/>
                <a:ea typeface="DejaVu Sans"/>
              </a:rPr>
              <a:t>Note</a:t>
            </a:r>
            <a:r>
              <a:rPr b="0" lang="it-IT" sz="2200" spc="-1" strike="noStrike">
                <a:solidFill>
                  <a:srgbClr val="000000"/>
                </a:solidFill>
                <a:latin typeface="Bookman Old Style"/>
                <a:ea typeface="DejaVu Sans"/>
              </a:rPr>
              <a:t> Graphic representation of participants and activities</a:t>
            </a:r>
            <a:endParaRPr b="0" lang="it-IT" sz="2200" spc="-1" strike="noStrike">
              <a:latin typeface="Arial"/>
            </a:endParaRPr>
          </a:p>
          <a:p>
            <a:pPr algn="just">
              <a:lnSpc>
                <a:spcPct val="150000"/>
              </a:lnSpc>
            </a:pPr>
            <a:endParaRPr b="0" lang="it-IT" sz="2200" spc="-1" strike="noStrike">
              <a:latin typeface="Arial"/>
            </a:endParaRPr>
          </a:p>
          <a:p>
            <a:pPr algn="just">
              <a:lnSpc>
                <a:spcPct val="150000"/>
              </a:lnSpc>
            </a:pPr>
            <a:r>
              <a:rPr b="0" lang="it-IT" sz="2400" spc="-1" strike="noStrike">
                <a:solidFill>
                  <a:srgbClr val="000000"/>
                </a:solidFill>
                <a:latin typeface="Bookman Old Style"/>
                <a:ea typeface="DejaVu Sans"/>
              </a:rPr>
              <a:t>Preliminary results show promising participation and engagement rates. Data indicate a strong willingness to be involved in structured preventive pathways. The decline and the waitlist rates are aligned with expectations for interventions targeting older adults with cognitive impairments, considering comorbidities, caregiver burden, and logistical challenges.</a:t>
            </a:r>
            <a:endParaRPr b="0" lang="it-IT" sz="2400" spc="-1" strike="noStrike">
              <a:latin typeface="Arial"/>
            </a:endParaRPr>
          </a:p>
          <a:p>
            <a:pPr algn="just">
              <a:lnSpc>
                <a:spcPct val="150000"/>
              </a:lnSpc>
            </a:pPr>
            <a:r>
              <a:rPr b="0" lang="it-IT" sz="2400" spc="-1" strike="noStrike">
                <a:solidFill>
                  <a:srgbClr val="000000"/>
                </a:solidFill>
                <a:latin typeface="Bookman Old Style"/>
                <a:ea typeface="DejaVu Sans"/>
              </a:rPr>
              <a:t>The high adherence underscores the feasibility and perceived value of adapted physical activity among this target population. Nonetheless, 28 participants opted out after the assessment phase, suggesting the need to further investigate potential barriers, such as motivational, functional, or environmental factors.</a:t>
            </a:r>
            <a:endParaRPr b="0" lang="it-IT" sz="2400" spc="-1" strike="noStrike">
              <a:latin typeface="Arial"/>
            </a:endParaRPr>
          </a:p>
          <a:p>
            <a:pPr algn="just">
              <a:lnSpc>
                <a:spcPct val="150000"/>
              </a:lnSpc>
            </a:pPr>
            <a:r>
              <a:rPr b="0" lang="it-IT" sz="2400" spc="-1" strike="noStrike">
                <a:solidFill>
                  <a:srgbClr val="000000"/>
                </a:solidFill>
                <a:latin typeface="Bookman Old Style"/>
                <a:ea typeface="DejaVu Sans"/>
              </a:rPr>
              <a:t>The preference for structured group settings, particularly gyms, may reflect a desire for social engagement and support. This is consistent with the project's inclusion goals, which extend beyond physical benefits to target cognitive stimulation and reduced isolation.</a:t>
            </a:r>
            <a:endParaRPr b="0" lang="it-IT" sz="2400" spc="-1" strike="noStrike">
              <a:latin typeface="Arial"/>
            </a:endParaRPr>
          </a:p>
          <a:p>
            <a:pPr algn="just">
              <a:lnSpc>
                <a:spcPct val="150000"/>
              </a:lnSpc>
            </a:pPr>
            <a:r>
              <a:rPr b="0" lang="it-IT" sz="2400" spc="-1" strike="noStrike">
                <a:solidFill>
                  <a:srgbClr val="000000"/>
                </a:solidFill>
                <a:latin typeface="Bookman Old Style"/>
                <a:ea typeface="DejaVu Sans"/>
              </a:rPr>
              <a:t>The upcoming three-month follow-up assessments will be critical to evaluating the effectiveness of the intervention in terms of secondary outcomes such as mood, cognitive performance, and perceived quality of life. These data will contribute to refining the intervention and exploring its potential scalability within regional healthcare services.</a:t>
            </a:r>
            <a:endParaRPr b="0" lang="it-IT" sz="2400" spc="-1" strike="noStrike">
              <a:latin typeface="Arial"/>
            </a:endParaRPr>
          </a:p>
          <a:p>
            <a:pPr algn="just">
              <a:lnSpc>
                <a:spcPct val="150000"/>
              </a:lnSpc>
            </a:pPr>
            <a:endParaRPr b="0" lang="it-IT" sz="2400" spc="-1" strike="noStrike">
              <a:latin typeface="Arial"/>
            </a:endParaRPr>
          </a:p>
          <a:p>
            <a:pPr algn="just">
              <a:lnSpc>
                <a:spcPct val="150000"/>
              </a:lnSpc>
            </a:pPr>
            <a:endParaRPr b="0" lang="it-IT" sz="24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306</TotalTime>
  <Application>LibreOffice/6.3.5.2$Windows_X86_64 LibreOffice_project/dd0751754f11728f69b42ee2af66670068624673</Application>
  <Words>819</Words>
  <Paragraphs>31</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2023-09-01T17:16:26Z</dcterms:created>
  <dc:creator>Stefania Frasson</dc:creator>
  <dc:description/>
  <dc:language>it-IT</dc:language>
  <cp:lastModifiedBy/>
  <dcterms:modified xsi:type="dcterms:W3CDTF">2025-05-15T13:03:47Z</dcterms:modified>
  <cp:revision>42</cp:revision>
  <dc:subject/>
  <dc:title>Presentazione standard di PowerPoint</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reated">
    <vt:filetime>2023-07-05T00:00:00Z</vt:filetime>
  </property>
  <property fmtid="{D5CDD505-2E9C-101B-9397-08002B2CF9AE}" pid="4" name="Creator">
    <vt:lpwstr>Impress</vt:lpwstr>
  </property>
  <property fmtid="{D5CDD505-2E9C-101B-9397-08002B2CF9AE}" pid="5" name="HiddenSlides">
    <vt:i4>0</vt:i4>
  </property>
  <property fmtid="{D5CDD505-2E9C-101B-9397-08002B2CF9AE}" pid="6" name="HyperlinksChanged">
    <vt:bool>0</vt:bool>
  </property>
  <property fmtid="{D5CDD505-2E9C-101B-9397-08002B2CF9AE}" pid="7" name="LastSaved">
    <vt:filetime>2023-07-05T00:00:00Z</vt:filetime>
  </property>
  <property fmtid="{D5CDD505-2E9C-101B-9397-08002B2CF9AE}" pid="8" name="LinksUpToDate">
    <vt:bool>0</vt:bool>
  </property>
  <property fmtid="{D5CDD505-2E9C-101B-9397-08002B2CF9AE}" pid="9" name="MMClips">
    <vt:i4>0</vt:i4>
  </property>
  <property fmtid="{D5CDD505-2E9C-101B-9397-08002B2CF9AE}" pid="10" name="Notes">
    <vt:i4>0</vt:i4>
  </property>
  <property fmtid="{D5CDD505-2E9C-101B-9397-08002B2CF9AE}" pid="11" name="PresentationFormat">
    <vt:lpwstr>Personalizzato</vt:lpwstr>
  </property>
  <property fmtid="{D5CDD505-2E9C-101B-9397-08002B2CF9AE}" pid="12" name="ScaleCrop">
    <vt:bool>0</vt:bool>
  </property>
  <property fmtid="{D5CDD505-2E9C-101B-9397-08002B2CF9AE}" pid="13" name="ShareDoc">
    <vt:bool>0</vt:bool>
  </property>
  <property fmtid="{D5CDD505-2E9C-101B-9397-08002B2CF9AE}" pid="14" name="Slides">
    <vt:i4>1</vt:i4>
  </property>
</Properties>
</file>