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1" r:id="rId6"/>
    <p:sldId id="270" r:id="rId7"/>
    <p:sldId id="273" r:id="rId8"/>
    <p:sldId id="275" r:id="rId9"/>
    <p:sldId id="267" r:id="rId10"/>
    <p:sldId id="258" r:id="rId11"/>
    <p:sldId id="259" r:id="rId12"/>
    <p:sldId id="260" r:id="rId13"/>
    <p:sldId id="261" r:id="rId14"/>
    <p:sldId id="263" r:id="rId15"/>
    <p:sldId id="264" r:id="rId16"/>
    <p:sldId id="265" r:id="rId17"/>
    <p:sldId id="266" r:id="rId18"/>
  </p:sldIdLst>
  <p:sldSz cx="18288000" cy="10287000"/>
  <p:notesSz cx="6858000" cy="9144000"/>
  <p:embeddedFontLst>
    <p:embeddedFont>
      <p:font typeface="Anton" charset="0"/>
      <p:regular r:id="rId19"/>
    </p:embeddedFont>
    <p:embeddedFont>
      <p:font typeface="Arial Nova Cond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nva Sans" charset="0"/>
      <p:regular r:id="rId28"/>
    </p:embeddedFont>
    <p:embeddedFont>
      <p:font typeface="Poppins" charset="0"/>
      <p:regular r:id="rId29"/>
    </p:embeddedFont>
    <p:embeddedFont>
      <p:font typeface="Bahnschrift Condensed" pitchFamily="34" charset="0"/>
      <p:regular r:id="rId30"/>
      <p:bold r:id="rId31"/>
    </p:embeddedFont>
    <p:embeddedFont>
      <p:font typeface="Canva Sans Bold" charset="0"/>
      <p:regular r:id="rId32"/>
    </p:embeddedFont>
    <p:embeddedFont>
      <p:font typeface="Poppins Bold" charset="0"/>
      <p:regular r:id="rId33"/>
    </p:embeddedFont>
    <p:embeddedFont>
      <p:font typeface="Open Sans" charset="0"/>
      <p:regular r:id="rId34"/>
      <p:bold r:id="rId35"/>
      <p:italic r:id="rId36"/>
      <p:boldItalic r:id="rId37"/>
    </p:embeddedFont>
    <p:embeddedFont>
      <p:font typeface="Open Sans Bold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522" y="-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1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9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6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7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13716000" y="495300"/>
            <a:ext cx="3563660" cy="1374794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05715" y="495300"/>
            <a:ext cx="2479430" cy="1249886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05714" y="3020875"/>
            <a:ext cx="10198969" cy="141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31"/>
              </a:lnSpc>
            </a:pPr>
            <a:r>
              <a:rPr lang="en-US" sz="9354" dirty="0">
                <a:solidFill>
                  <a:srgbClr val="018440"/>
                </a:solidFill>
                <a:latin typeface="Anton"/>
                <a:ea typeface="Anton"/>
                <a:cs typeface="Anton"/>
                <a:sym typeface="Anton"/>
              </a:rPr>
              <a:t>SPORT POINT 2.0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1485900"/>
            <a:ext cx="10776964" cy="8939201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 rot="19059769">
            <a:off x="10842327" y="6854810"/>
            <a:ext cx="6179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</a:rPr>
              <a:t>Roma, 19 settembre 2024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05715" y="8953500"/>
            <a:ext cx="261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i="1" dirty="0" smtClean="0">
                <a:latin typeface="Bahnschrift Condensed" pitchFamily="34" charset="0"/>
              </a:rPr>
              <a:t>Finanziato da</a:t>
            </a:r>
            <a:endParaRPr lang="it-IT" sz="3600" i="1" dirty="0">
              <a:latin typeface="Bahnschrift Condense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488363"/>
            <a:ext cx="2819400" cy="15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8501" y="4703802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INCONTRO NAZIONALE</a:t>
            </a:r>
            <a:endParaRPr lang="it-IT" sz="6600" dirty="0">
              <a:solidFill>
                <a:schemeClr val="accent6">
                  <a:lumMod val="75000"/>
                </a:schemeClr>
              </a:solidFill>
              <a:latin typeface="Anto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618" y="1725930"/>
            <a:ext cx="8505874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4"/>
              </a:lnSpc>
            </a:pPr>
            <a:r>
              <a:rPr lang="en-US" sz="5852" dirty="0" smtClean="0">
                <a:solidFill>
                  <a:srgbClr val="0F75BC"/>
                </a:solidFill>
                <a:latin typeface="Anton"/>
                <a:ea typeface="Anton"/>
                <a:cs typeface="Anton"/>
                <a:sym typeface="Anton"/>
              </a:rPr>
              <a:t>SPORTELLI SUL TERRITORIO</a:t>
            </a:r>
            <a:endParaRPr lang="en-US" sz="5852" dirty="0">
              <a:solidFill>
                <a:srgbClr val="0F75BC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696449" y="1714500"/>
            <a:ext cx="6916035" cy="920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4"/>
              </a:lnSpc>
            </a:pPr>
            <a:r>
              <a:rPr lang="en-US" sz="5852" dirty="0">
                <a:solidFill>
                  <a:srgbClr val="0F75BC"/>
                </a:solidFill>
                <a:latin typeface="Anton"/>
                <a:ea typeface="Anton"/>
                <a:cs typeface="Anton"/>
                <a:sym typeface="Anton"/>
              </a:rPr>
              <a:t>CONSULENZE ONLINE</a:t>
            </a:r>
          </a:p>
        </p:txBody>
      </p:sp>
      <p:sp>
        <p:nvSpPr>
          <p:cNvPr id="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759145" y="9759434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nton" charset="0"/>
              </a:rPr>
              <a:t>Sport Point 1 edizione</a:t>
            </a:r>
            <a:endParaRPr lang="it-IT" dirty="0">
              <a:latin typeface="Anton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5" y="3230335"/>
            <a:ext cx="5361905" cy="64285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009900"/>
            <a:ext cx="5361905" cy="6428572"/>
          </a:xfrm>
          <a:prstGeom prst="rect">
            <a:avLst/>
          </a:prstGeom>
        </p:spPr>
      </p:pic>
      <p:sp>
        <p:nvSpPr>
          <p:cNvPr id="15" name="TextBox 52"/>
          <p:cNvSpPr txBox="1"/>
          <p:nvPr/>
        </p:nvSpPr>
        <p:spPr>
          <a:xfrm>
            <a:off x="676225" y="2493139"/>
            <a:ext cx="799203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400" dirty="0" smtClean="0">
                <a:solidFill>
                  <a:srgbClr val="0F75BC"/>
                </a:solidFill>
                <a:latin typeface="Canva Sans"/>
                <a:ea typeface="Canva Sans"/>
                <a:cs typeface="Canva Sans"/>
                <a:sym typeface="Canva Sans"/>
              </a:rPr>
              <a:t>ENNA, FIRENZE, LATINA,  </a:t>
            </a:r>
            <a:r>
              <a:rPr lang="en-US" sz="1400" dirty="0">
                <a:solidFill>
                  <a:srgbClr val="0F75BC"/>
                </a:solidFill>
                <a:latin typeface="Canva Sans"/>
                <a:ea typeface="Canva Sans"/>
                <a:cs typeface="Canva Sans"/>
                <a:sym typeface="Canva Sans"/>
              </a:rPr>
              <a:t>MODENA, PADOVA, REGGIO EMILIA, ROMA, </a:t>
            </a:r>
            <a:r>
              <a:rPr lang="en-US" sz="1400" dirty="0" smtClean="0">
                <a:solidFill>
                  <a:srgbClr val="0F75BC"/>
                </a:solidFill>
                <a:latin typeface="Canva Sans"/>
                <a:ea typeface="Canva Sans"/>
                <a:cs typeface="Canva Sans"/>
                <a:sym typeface="Canva Sans"/>
              </a:rPr>
              <a:t>VENEZIA - MARGHERA</a:t>
            </a:r>
            <a:endParaRPr lang="en-US" sz="1400" dirty="0">
              <a:solidFill>
                <a:srgbClr val="0F75BC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81600" y="3421705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F75BC"/>
                </a:solidFill>
                <a:latin typeface="Anton"/>
                <a:ea typeface="Anton"/>
                <a:cs typeface="Anton"/>
              </a:rPr>
              <a:t>347 </a:t>
            </a:r>
            <a:r>
              <a:rPr lang="it-IT" sz="2400" dirty="0">
                <a:solidFill>
                  <a:srgbClr val="0F75BC"/>
                </a:solidFill>
                <a:latin typeface="Anton"/>
                <a:ea typeface="Anton"/>
                <a:cs typeface="Anton"/>
              </a:rPr>
              <a:t>CONSULENZE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5128100" y="3421706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F75BC"/>
                </a:solidFill>
                <a:latin typeface="Anton"/>
                <a:ea typeface="Anton"/>
                <a:cs typeface="Anton"/>
              </a:rPr>
              <a:t>1.989 </a:t>
            </a:r>
            <a:r>
              <a:rPr lang="it-IT" sz="2400" dirty="0">
                <a:solidFill>
                  <a:srgbClr val="0F75BC"/>
                </a:solidFill>
                <a:latin typeface="Anton"/>
                <a:ea typeface="Anton"/>
                <a:cs typeface="Anton"/>
              </a:rPr>
              <a:t>CONSULENZE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57006" y="4393346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46300" y="4393346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532943" y="4393346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319586" y="4393346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244650" y="4695759"/>
            <a:ext cx="2020730" cy="20207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75C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63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16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33944" y="4695759"/>
            <a:ext cx="2020730" cy="202073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9F3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63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37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820587" y="4695759"/>
            <a:ext cx="2020730" cy="202073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C34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63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07230" y="4695759"/>
            <a:ext cx="2020730" cy="2020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3A9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0"/>
                </a:lnSpc>
              </a:pPr>
              <a:r>
                <a:rPr lang="en-US" sz="3800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14906</a:t>
              </a:r>
              <a:endParaRPr lang="en-US" sz="3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016647" y="1656715"/>
            <a:ext cx="8675768" cy="120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8000" dirty="0">
                <a:solidFill>
                  <a:srgbClr val="0A75C1"/>
                </a:solidFill>
                <a:latin typeface="Anton"/>
                <a:ea typeface="Anton"/>
                <a:cs typeface="Anton"/>
                <a:sym typeface="Anton"/>
              </a:rPr>
              <a:t>SPORT POINT 2.0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3940" y="7267353"/>
            <a:ext cx="3972707" cy="43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Sportelli sul territorio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16647" y="7267353"/>
            <a:ext cx="3771541" cy="83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Appuntamenti</a:t>
            </a:r>
          </a:p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online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87072" y="7267353"/>
            <a:ext cx="3487759" cy="43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Sito internet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73715" y="7267353"/>
            <a:ext cx="3487759" cy="83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Consulenze effettuate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48553" y="2857500"/>
            <a:ext cx="4181475" cy="32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 </a:t>
            </a:r>
            <a:r>
              <a:rPr lang="en-US" sz="19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Novembre</a:t>
            </a:r>
            <a:r>
              <a:rPr lang="en-US" sz="19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2022 – 31 </a:t>
            </a:r>
            <a:r>
              <a:rPr lang="en-US" sz="19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Agosto</a:t>
            </a:r>
            <a:r>
              <a:rPr lang="en-US" sz="19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2024</a:t>
            </a:r>
          </a:p>
        </p:txBody>
      </p:sp>
      <p:sp>
        <p:nvSpPr>
          <p:cNvPr id="26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019800" y="1885363"/>
            <a:ext cx="12024724" cy="120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8000" dirty="0">
                <a:solidFill>
                  <a:srgbClr val="0F75BC"/>
                </a:solidFill>
                <a:latin typeface="Anton"/>
                <a:ea typeface="Anton"/>
                <a:cs typeface="Anton"/>
                <a:sym typeface="Anton"/>
              </a:rPr>
              <a:t>SPORTELLI SUL TERRITORIO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305989" y="2961128"/>
            <a:ext cx="769209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400" dirty="0">
                <a:solidFill>
                  <a:srgbClr val="0F75BC"/>
                </a:solidFill>
                <a:latin typeface="Canva Sans"/>
                <a:ea typeface="Canva Sans"/>
                <a:cs typeface="Canva Sans"/>
                <a:sym typeface="Canva Sans"/>
              </a:rPr>
              <a:t>BRA-CUNEO, CAGLIARI, LATINA, LECCE, LIGURIA, MARCHE, MODENA, PADOVA, REGGIO EMILIA, ROMA, SASSARI, SICILIA, TARANTO, TOSCANA, TORINO, </a:t>
            </a:r>
            <a:r>
              <a:rPr lang="en-US" sz="1400" dirty="0" smtClean="0">
                <a:solidFill>
                  <a:srgbClr val="0F75BC"/>
                </a:solidFill>
                <a:latin typeface="Canva Sans"/>
                <a:ea typeface="Canva Sans"/>
                <a:cs typeface="Canva Sans"/>
                <a:sym typeface="Canva Sans"/>
              </a:rPr>
              <a:t>VENEZIA</a:t>
            </a:r>
            <a:endParaRPr lang="en-US" sz="1400" dirty="0">
              <a:solidFill>
                <a:srgbClr val="0F75BC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142719" y="4457700"/>
            <a:ext cx="3710732" cy="517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5"/>
              </a:lnSpc>
            </a:pPr>
            <a:r>
              <a:rPr lang="en-US" sz="3089" dirty="0" smtClean="0">
                <a:solidFill>
                  <a:srgbClr val="0F75BC"/>
                </a:solidFill>
                <a:latin typeface="Anton" charset="0"/>
                <a:ea typeface="Open Sans Bold"/>
                <a:cs typeface="Open Sans Bold"/>
                <a:sym typeface="Open Sans Bold"/>
              </a:rPr>
              <a:t>2.596 </a:t>
            </a:r>
            <a:r>
              <a:rPr lang="en-US" sz="3089" dirty="0">
                <a:solidFill>
                  <a:srgbClr val="0F75BC"/>
                </a:solidFill>
                <a:latin typeface="Anton" charset="0"/>
                <a:ea typeface="Open Sans Bold"/>
                <a:cs typeface="Open Sans Bold"/>
                <a:sym typeface="Open Sans Bold"/>
              </a:rPr>
              <a:t>CONSULENZE</a:t>
            </a:r>
          </a:p>
        </p:txBody>
      </p:sp>
      <p:sp>
        <p:nvSpPr>
          <p:cNvPr id="5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60" name="Immagin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85363"/>
            <a:ext cx="7772400" cy="810250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01" y="4359293"/>
            <a:ext cx="4866667" cy="562857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5759145" y="9759434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nton" charset="0"/>
              </a:rPr>
              <a:t>Sport Point 2 edizione</a:t>
            </a:r>
            <a:endParaRPr lang="it-IT" dirty="0">
              <a:latin typeface="Anto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9048" y="3502028"/>
            <a:ext cx="1240063" cy="1254172"/>
          </a:xfrm>
          <a:custGeom>
            <a:avLst/>
            <a:gdLst/>
            <a:ahLst/>
            <a:cxnLst/>
            <a:rect l="l" t="t" r="r" b="b"/>
            <a:pathLst>
              <a:path w="1240063" h="1254172">
                <a:moveTo>
                  <a:pt x="0" y="0"/>
                </a:moveTo>
                <a:lnTo>
                  <a:pt x="1240063" y="0"/>
                </a:lnTo>
                <a:lnTo>
                  <a:pt x="1240063" y="1254172"/>
                </a:lnTo>
                <a:lnTo>
                  <a:pt x="0" y="1254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9048" y="5353564"/>
            <a:ext cx="1240063" cy="1254172"/>
          </a:xfrm>
          <a:custGeom>
            <a:avLst/>
            <a:gdLst/>
            <a:ahLst/>
            <a:cxnLst/>
            <a:rect l="l" t="t" r="r" b="b"/>
            <a:pathLst>
              <a:path w="1240063" h="1254172">
                <a:moveTo>
                  <a:pt x="0" y="0"/>
                </a:moveTo>
                <a:lnTo>
                  <a:pt x="1240063" y="0"/>
                </a:lnTo>
                <a:lnTo>
                  <a:pt x="1240063" y="1254172"/>
                </a:lnTo>
                <a:lnTo>
                  <a:pt x="0" y="1254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49048" y="7205100"/>
            <a:ext cx="1240063" cy="1254172"/>
          </a:xfrm>
          <a:custGeom>
            <a:avLst/>
            <a:gdLst/>
            <a:ahLst/>
            <a:cxnLst/>
            <a:rect l="l" t="t" r="r" b="b"/>
            <a:pathLst>
              <a:path w="1240063" h="1254172">
                <a:moveTo>
                  <a:pt x="0" y="0"/>
                </a:moveTo>
                <a:lnTo>
                  <a:pt x="1240063" y="0"/>
                </a:lnTo>
                <a:lnTo>
                  <a:pt x="1240063" y="1254172"/>
                </a:lnTo>
                <a:lnTo>
                  <a:pt x="0" y="1254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86450" y="3646484"/>
            <a:ext cx="965260" cy="96526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75B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86450" y="5498020"/>
            <a:ext cx="965260" cy="96526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75BC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86450" y="7349556"/>
            <a:ext cx="965260" cy="96526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F75B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440462" y="1416515"/>
            <a:ext cx="9148493" cy="120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8000" dirty="0">
                <a:solidFill>
                  <a:srgbClr val="0F75BC"/>
                </a:solidFill>
                <a:latin typeface="Anton"/>
                <a:ea typeface="Anton"/>
                <a:cs typeface="Anton"/>
                <a:sym typeface="Anton"/>
              </a:rPr>
              <a:t>CONSULENZE ONLINE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68845" y="3750328"/>
            <a:ext cx="2902578" cy="71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76"/>
              </a:lnSpc>
            </a:pPr>
            <a:r>
              <a:rPr lang="en-US" sz="2333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Appuntamenti bimestrali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10316" y="3845999"/>
            <a:ext cx="517528" cy="537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7"/>
              </a:lnSpc>
            </a:pPr>
            <a:r>
              <a:rPr lang="en-US" sz="335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10316" y="5735154"/>
            <a:ext cx="517528" cy="489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0"/>
              </a:lnSpc>
            </a:pPr>
            <a:r>
              <a:rPr lang="en-US" sz="305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98383" y="7598336"/>
            <a:ext cx="741394" cy="35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8"/>
              </a:lnSpc>
            </a:pPr>
            <a:r>
              <a:rPr lang="en-US" sz="225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12310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68845" y="5801631"/>
            <a:ext cx="1700908" cy="65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9"/>
              </a:lnSpc>
            </a:pPr>
            <a:r>
              <a:rPr lang="en-US" sz="2108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Regioni Coinvolte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68845" y="7686604"/>
            <a:ext cx="2902578" cy="338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09"/>
              </a:lnSpc>
            </a:pPr>
            <a:r>
              <a:rPr lang="en-US" sz="2108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Partecipanti totali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6" name="CasellaDiTesto 25"/>
          <p:cNvSpPr txBox="1"/>
          <p:nvPr/>
        </p:nvSpPr>
        <p:spPr>
          <a:xfrm>
            <a:off x="15759145" y="9759434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nton" charset="0"/>
              </a:rPr>
              <a:t>Sport Point 2 edizione</a:t>
            </a:r>
            <a:endParaRPr lang="it-IT" dirty="0">
              <a:latin typeface="Anton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752898"/>
            <a:ext cx="6248400" cy="6905709"/>
          </a:xfrm>
          <a:prstGeom prst="rect">
            <a:avLst/>
          </a:prstGeom>
        </p:spPr>
      </p:pic>
      <p:sp>
        <p:nvSpPr>
          <p:cNvPr id="27" name="TextBox 54"/>
          <p:cNvSpPr txBox="1"/>
          <p:nvPr/>
        </p:nvSpPr>
        <p:spPr>
          <a:xfrm>
            <a:off x="13903779" y="2752898"/>
            <a:ext cx="371073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5"/>
              </a:lnSpc>
            </a:pPr>
            <a:r>
              <a:rPr lang="en-US" sz="3089" dirty="0" smtClean="0">
                <a:solidFill>
                  <a:srgbClr val="0F75BC"/>
                </a:solidFill>
                <a:latin typeface="Anton" charset="0"/>
                <a:ea typeface="Open Sans Bold"/>
                <a:cs typeface="Open Sans Bold"/>
                <a:sym typeface="Open Sans Bold"/>
              </a:rPr>
              <a:t>12.310 </a:t>
            </a:r>
            <a:r>
              <a:rPr lang="en-US" sz="3089" dirty="0">
                <a:solidFill>
                  <a:srgbClr val="0F75BC"/>
                </a:solidFill>
                <a:latin typeface="Anton" charset="0"/>
                <a:ea typeface="Open Sans Bold"/>
                <a:cs typeface="Open Sans Bold"/>
                <a:sym typeface="Open Sans Bold"/>
              </a:rPr>
              <a:t>CONSULENZE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6800" y="310630"/>
            <a:ext cx="20617852" cy="11369809"/>
          </a:xfrm>
          <a:prstGeom prst="rect">
            <a:avLst/>
          </a:prstGeom>
        </p:spPr>
      </p:pic>
      <p:sp>
        <p:nvSpPr>
          <p:cNvPr id="7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0898" y="2239010"/>
            <a:ext cx="7642416" cy="6053399"/>
          </a:xfrm>
          <a:custGeom>
            <a:avLst/>
            <a:gdLst/>
            <a:ahLst/>
            <a:cxnLst/>
            <a:rect l="l" t="t" r="r" b="b"/>
            <a:pathLst>
              <a:path w="7642416" h="6053399">
                <a:moveTo>
                  <a:pt x="0" y="0"/>
                </a:moveTo>
                <a:lnTo>
                  <a:pt x="7642417" y="0"/>
                </a:lnTo>
                <a:lnTo>
                  <a:pt x="7642417" y="6053399"/>
                </a:lnTo>
                <a:lnTo>
                  <a:pt x="0" y="6053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</p:spPr>
      </p:sp>
      <p:sp>
        <p:nvSpPr>
          <p:cNvPr id="3" name="Freeform 3"/>
          <p:cNvSpPr/>
          <p:nvPr/>
        </p:nvSpPr>
        <p:spPr>
          <a:xfrm>
            <a:off x="12662386" y="2239010"/>
            <a:ext cx="2951279" cy="6299345"/>
          </a:xfrm>
          <a:custGeom>
            <a:avLst/>
            <a:gdLst/>
            <a:ahLst/>
            <a:cxnLst/>
            <a:rect l="l" t="t" r="r" b="b"/>
            <a:pathLst>
              <a:path w="3173361" h="7051913">
                <a:moveTo>
                  <a:pt x="0" y="0"/>
                </a:moveTo>
                <a:lnTo>
                  <a:pt x="3173360" y="0"/>
                </a:lnTo>
                <a:lnTo>
                  <a:pt x="3173360" y="7051913"/>
                </a:lnTo>
                <a:lnTo>
                  <a:pt x="0" y="7051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</p:sp>
      <p:sp>
        <p:nvSpPr>
          <p:cNvPr id="4" name="TextBox 4"/>
          <p:cNvSpPr txBox="1"/>
          <p:nvPr/>
        </p:nvSpPr>
        <p:spPr>
          <a:xfrm>
            <a:off x="5625615" y="809307"/>
            <a:ext cx="7036771" cy="120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8000" dirty="0">
                <a:solidFill>
                  <a:srgbClr val="0F75BC"/>
                </a:solidFill>
                <a:latin typeface="Anton"/>
                <a:ea typeface="Anton"/>
                <a:cs typeface="Anton"/>
                <a:sym typeface="Anton"/>
              </a:rPr>
              <a:t>RISORSE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26326" y="8731558"/>
            <a:ext cx="8113978" cy="9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Sito internet e sessione dedicata sulla AppUISP</a:t>
            </a:r>
          </a:p>
        </p:txBody>
      </p:sp>
      <p:sp>
        <p:nvSpPr>
          <p:cNvPr id="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0" y="1943100"/>
            <a:ext cx="7747305" cy="6872499"/>
          </a:xfrm>
          <a:custGeom>
            <a:avLst/>
            <a:gdLst/>
            <a:ahLst/>
            <a:cxnLst/>
            <a:rect l="l" t="t" r="r" b="b"/>
            <a:pathLst>
              <a:path w="11112649" h="9736292">
                <a:moveTo>
                  <a:pt x="0" y="0"/>
                </a:moveTo>
                <a:lnTo>
                  <a:pt x="11112649" y="0"/>
                </a:lnTo>
                <a:lnTo>
                  <a:pt x="11112649" y="9736292"/>
                </a:lnTo>
                <a:lnTo>
                  <a:pt x="0" y="97362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52" r="-1860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845029" y="6514073"/>
            <a:ext cx="8113978" cy="9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Materiali didattici</a:t>
            </a:r>
          </a:p>
          <a:p>
            <a:pPr algn="ctr">
              <a:lnSpc>
                <a:spcPts val="3883"/>
              </a:lnSpc>
            </a:pPr>
            <a:r>
              <a:rPr lang="en-US" sz="27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accessibili online per tutti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618" y="4229100"/>
            <a:ext cx="1828800" cy="1828800"/>
          </a:xfrm>
          <a:prstGeom prst="rect">
            <a:avLst/>
          </a:prstGeom>
        </p:spPr>
      </p:pic>
      <p:sp>
        <p:nvSpPr>
          <p:cNvPr id="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1972" y="2069707"/>
            <a:ext cx="10531419" cy="6147586"/>
          </a:xfrm>
          <a:custGeom>
            <a:avLst/>
            <a:gdLst/>
            <a:ahLst/>
            <a:cxnLst/>
            <a:rect l="l" t="t" r="r" b="b"/>
            <a:pathLst>
              <a:path w="10531419" h="6147586">
                <a:moveTo>
                  <a:pt x="0" y="0"/>
                </a:moveTo>
                <a:lnTo>
                  <a:pt x="10531419" y="0"/>
                </a:lnTo>
                <a:lnTo>
                  <a:pt x="10531419" y="6147586"/>
                </a:lnTo>
                <a:lnTo>
                  <a:pt x="0" y="6147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9932" b="-14075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011758" y="6280653"/>
            <a:ext cx="8113978" cy="977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Registrazioni degli incontri</a:t>
            </a:r>
          </a:p>
          <a:p>
            <a:pPr algn="ctr">
              <a:lnSpc>
                <a:spcPts val="3883"/>
              </a:lnSpc>
            </a:pPr>
            <a:r>
              <a:rPr lang="en-US" sz="277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dedicate ai soci UISP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366" y="3390900"/>
            <a:ext cx="2564761" cy="2564761"/>
          </a:xfrm>
          <a:prstGeom prst="rect">
            <a:avLst/>
          </a:prstGeom>
        </p:spPr>
      </p:pic>
      <p:sp>
        <p:nvSpPr>
          <p:cNvPr id="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3781433" y="3454455"/>
            <a:ext cx="1641843" cy="18312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320"/>
              </a:lnSpc>
            </a:pPr>
            <a:endParaRPr lang="en-US" sz="38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8414551"/>
            <a:ext cx="6037577" cy="16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8354"/>
            <a:ext cx="12946020" cy="768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3781433" y="3454455"/>
            <a:ext cx="1641843" cy="18312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320"/>
              </a:lnSpc>
            </a:pPr>
            <a:endParaRPr lang="en-US" sz="38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CasellaDiTesto 5"/>
          <p:cNvSpPr txBox="1"/>
          <p:nvPr/>
        </p:nvSpPr>
        <p:spPr>
          <a:xfrm>
            <a:off x="1600200" y="3255396"/>
            <a:ext cx="1499986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A</a:t>
            </a:r>
            <a:r>
              <a:rPr lang="it-IT" sz="4000" dirty="0" smtClean="0"/>
              <a:t>ssicurare una consulenza accessibile, chiara, ed efficace in riferimento a tutti quei temi nei quali adempimenti formali, fiscali e burocratici, si </a:t>
            </a:r>
            <a:r>
              <a:rPr lang="it-IT" sz="4400" dirty="0" smtClean="0"/>
              <a:t>intrecciano</a:t>
            </a:r>
            <a:r>
              <a:rPr lang="it-IT" sz="4000" dirty="0" smtClean="0"/>
              <a:t> col mondo dello sport (</a:t>
            </a:r>
            <a:r>
              <a:rPr lang="it-IT" sz="4000" i="1" dirty="0" smtClean="0"/>
              <a:t>costituzione di un’associazione, accesso al RUNTS, lavoro sportivo, doppia natura ASD-APS, ecc</a:t>
            </a:r>
            <a:r>
              <a:rPr lang="it-IT" sz="4000" dirty="0" smtClean="0"/>
              <a:t>.)</a:t>
            </a:r>
            <a:endParaRPr lang="it-IT" sz="4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86856" y="7048500"/>
            <a:ext cx="14787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Attivare/potenziare  momenti formativi, sportelli virtuali e fisici nell’ambito dei quali offrire attività di informazione, aggiornamento, formazione e consulenza.</a:t>
            </a:r>
            <a:endParaRPr lang="it-IT" sz="4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9" y="4223912"/>
            <a:ext cx="662174" cy="66217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68" y="7786709"/>
            <a:ext cx="662174" cy="66217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6763"/>
            <a:ext cx="5724737" cy="192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4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3781433" y="3454455"/>
            <a:ext cx="1641843" cy="18312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320"/>
              </a:lnSpc>
            </a:pPr>
            <a:endParaRPr lang="en-US" sz="38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23900"/>
            <a:ext cx="437021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743200" y="2781300"/>
            <a:ext cx="14958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Attivazione di uno </a:t>
            </a:r>
            <a:r>
              <a:rPr lang="it-IT" sz="4400" dirty="0" smtClean="0">
                <a:solidFill>
                  <a:srgbClr val="00B050"/>
                </a:solidFill>
              </a:rPr>
              <a:t>sportello virtuale</a:t>
            </a:r>
            <a:r>
              <a:rPr lang="it-IT" sz="4400" dirty="0" smtClean="0"/>
              <a:t>, aperto a soci e non soci  (tematiche: lavoro sportivo e terzo settore) che vedrà la partecipazione di esperti del settore</a:t>
            </a:r>
            <a:endParaRPr lang="it-IT" sz="4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95400" y="5753100"/>
            <a:ext cx="1516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Consolidamento dei  </a:t>
            </a:r>
            <a:r>
              <a:rPr lang="it-IT" sz="4400" dirty="0" smtClean="0">
                <a:solidFill>
                  <a:schemeClr val="accent6">
                    <a:lumMod val="75000"/>
                  </a:schemeClr>
                </a:solidFill>
              </a:rPr>
              <a:t>5 sportelli fisici  </a:t>
            </a:r>
            <a:r>
              <a:rPr lang="it-IT" sz="4400" dirty="0" smtClean="0">
                <a:solidFill>
                  <a:schemeClr val="accent4">
                    <a:lumMod val="75000"/>
                  </a:schemeClr>
                </a:solidFill>
              </a:rPr>
              <a:t>regionali </a:t>
            </a:r>
            <a:r>
              <a:rPr lang="it-IT" sz="4400" dirty="0" smtClean="0"/>
              <a:t>in Veneto (2), Emilia Romagna (2), Toscana, Lazio, Sicilia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048000" y="8010972"/>
            <a:ext cx="1524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Attivazione </a:t>
            </a:r>
            <a:r>
              <a:rPr lang="it-IT" sz="4400" dirty="0"/>
              <a:t>di </a:t>
            </a:r>
            <a:r>
              <a:rPr lang="it-IT" sz="4400" dirty="0" smtClean="0"/>
              <a:t> </a:t>
            </a:r>
            <a:r>
              <a:rPr lang="it-IT" sz="4400" dirty="0" smtClean="0">
                <a:solidFill>
                  <a:schemeClr val="accent4">
                    <a:lumMod val="75000"/>
                  </a:schemeClr>
                </a:solidFill>
              </a:rPr>
              <a:t>5 </a:t>
            </a:r>
            <a:r>
              <a:rPr lang="it-IT" sz="4400" dirty="0">
                <a:solidFill>
                  <a:schemeClr val="accent4">
                    <a:lumMod val="75000"/>
                  </a:schemeClr>
                </a:solidFill>
              </a:rPr>
              <a:t>nuovi </a:t>
            </a:r>
            <a:r>
              <a:rPr lang="it-IT" sz="4400" dirty="0" smtClean="0">
                <a:solidFill>
                  <a:schemeClr val="accent4">
                    <a:lumMod val="75000"/>
                  </a:schemeClr>
                </a:solidFill>
              </a:rPr>
              <a:t>sportelli </a:t>
            </a:r>
            <a:r>
              <a:rPr lang="it-IT" sz="4400" dirty="0">
                <a:solidFill>
                  <a:schemeClr val="accent4">
                    <a:lumMod val="75000"/>
                  </a:schemeClr>
                </a:solidFill>
              </a:rPr>
              <a:t>fisici </a:t>
            </a:r>
            <a:r>
              <a:rPr lang="it-IT" sz="4400" dirty="0"/>
              <a:t>in </a:t>
            </a:r>
            <a:r>
              <a:rPr lang="it-IT" sz="4400" dirty="0" smtClean="0"/>
              <a:t>Liguria, Piemonte, Marche, Puglia e Sardegna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59" y="3512042"/>
            <a:ext cx="662174" cy="6621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8" y="6145288"/>
            <a:ext cx="662174" cy="66217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40" y="8528841"/>
            <a:ext cx="662174" cy="6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3781433" y="3454455"/>
            <a:ext cx="1641843" cy="18312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320"/>
              </a:lnSpc>
            </a:pPr>
            <a:endParaRPr lang="en-US" sz="38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Rettangolo 4"/>
          <p:cNvSpPr/>
          <p:nvPr/>
        </p:nvSpPr>
        <p:spPr>
          <a:xfrm>
            <a:off x="1645472" y="2857500"/>
            <a:ext cx="161091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 smtClean="0"/>
              <a:t>Costituire </a:t>
            </a:r>
            <a:r>
              <a:rPr lang="it-IT" sz="4400" dirty="0"/>
              <a:t>un </a:t>
            </a:r>
            <a:r>
              <a:rPr lang="it-IT" sz="4400" dirty="0">
                <a:solidFill>
                  <a:schemeClr val="accent6">
                    <a:lumMod val="75000"/>
                  </a:schemeClr>
                </a:solidFill>
              </a:rPr>
              <a:t>tavolo di lavoro tecnico </a:t>
            </a:r>
            <a:r>
              <a:rPr lang="it-IT" sz="4400" dirty="0"/>
              <a:t>trasversale composto da esperti interni ed esterni agli EPS promotori, </a:t>
            </a:r>
            <a:r>
              <a:rPr lang="it-IT" sz="4400" dirty="0" smtClean="0"/>
              <a:t>per approfondire le </a:t>
            </a:r>
            <a:r>
              <a:rPr lang="it-IT" sz="4400" dirty="0"/>
              <a:t>misure contingenti e </a:t>
            </a:r>
            <a:r>
              <a:rPr lang="it-IT" sz="4400" dirty="0" smtClean="0"/>
              <a:t>le </a:t>
            </a:r>
            <a:r>
              <a:rPr lang="it-IT" sz="4400" dirty="0"/>
              <a:t>riforme in atto del sistema sportivo e del Terzo settore, </a:t>
            </a:r>
            <a:r>
              <a:rPr lang="it-IT" sz="4400" dirty="0" smtClean="0"/>
              <a:t>i </a:t>
            </a:r>
            <a:r>
              <a:rPr lang="it-IT" sz="4400" dirty="0"/>
              <a:t>decreti </a:t>
            </a:r>
            <a:r>
              <a:rPr lang="it-IT" sz="4400" dirty="0" smtClean="0"/>
              <a:t>attuativi, gli adempimenti </a:t>
            </a:r>
            <a:r>
              <a:rPr lang="it-IT" sz="4400" dirty="0"/>
              <a:t>e </a:t>
            </a:r>
            <a:r>
              <a:rPr lang="it-IT" sz="4400" dirty="0" smtClean="0"/>
              <a:t>le opportunità </a:t>
            </a:r>
            <a:r>
              <a:rPr lang="it-IT" sz="4400" dirty="0"/>
              <a:t>riguardanti l’associazionismo e i lavoratori </a:t>
            </a:r>
            <a:r>
              <a:rPr lang="it-IT" sz="4400" dirty="0" smtClean="0"/>
              <a:t>sportivi</a:t>
            </a:r>
            <a:endParaRPr lang="it-IT" sz="4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24704" y="7500716"/>
            <a:ext cx="1167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Diffusione</a:t>
            </a:r>
            <a:r>
              <a:rPr lang="it-IT" sz="3600" dirty="0" smtClean="0"/>
              <a:t> </a:t>
            </a:r>
            <a:r>
              <a:rPr lang="it-IT" sz="4400" dirty="0" smtClean="0"/>
              <a:t>di </a:t>
            </a:r>
            <a:r>
              <a:rPr lang="it-IT" sz="4400" dirty="0" smtClean="0">
                <a:solidFill>
                  <a:srgbClr val="00B050"/>
                </a:solidFill>
              </a:rPr>
              <a:t>newsletters tematiche </a:t>
            </a:r>
            <a:r>
              <a:rPr lang="it-IT" sz="4400" dirty="0" smtClean="0"/>
              <a:t>(Pagine Uisp)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6" y="4116629"/>
            <a:ext cx="662174" cy="6621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59" y="7581900"/>
            <a:ext cx="662174" cy="6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3781433" y="3454455"/>
            <a:ext cx="1641843" cy="18312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320"/>
              </a:lnSpc>
            </a:pPr>
            <a:endParaRPr lang="en-US" sz="38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Rettangolo 1"/>
          <p:cNvSpPr/>
          <p:nvPr/>
        </p:nvSpPr>
        <p:spPr>
          <a:xfrm>
            <a:off x="4061135" y="1181100"/>
            <a:ext cx="9214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b="1" dirty="0" smtClean="0">
                <a:solidFill>
                  <a:schemeClr val="accent1"/>
                </a:solidFill>
                <a:latin typeface="Arial Nova Cond" pitchFamily="34" charset="0"/>
              </a:rPr>
              <a:t>S</a:t>
            </a:r>
            <a:r>
              <a:rPr lang="it-IT" sz="7200" b="1" dirty="0">
                <a:latin typeface="Arial Nova Cond" pitchFamily="34" charset="0"/>
              </a:rPr>
              <a:t>PORTELLI </a:t>
            </a:r>
            <a:r>
              <a:rPr lang="it-IT" sz="9600" b="1" dirty="0">
                <a:solidFill>
                  <a:srgbClr val="00B050"/>
                </a:solidFill>
                <a:latin typeface="Arial Nova Cond" pitchFamily="34" charset="0"/>
              </a:rPr>
              <a:t>R</a:t>
            </a:r>
            <a:r>
              <a:rPr lang="it-IT" sz="7200" b="1" dirty="0" smtClean="0">
                <a:latin typeface="Arial Nova Cond" pitchFamily="34" charset="0"/>
              </a:rPr>
              <a:t>EGIONALI</a:t>
            </a:r>
            <a:endParaRPr lang="it-IT" sz="7200" b="1" dirty="0">
              <a:latin typeface="Arial Nova Cond" pitchFamily="34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8821341" y="3022406"/>
            <a:ext cx="1008459" cy="116302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153732" y="4185432"/>
            <a:ext cx="11038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Banner Visibilità (1 per ciascun sportello)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328218" y="5600700"/>
            <a:ext cx="14207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Google Form per registrazione dati delle persone che richiederanno la consulenza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38108" y="7277100"/>
            <a:ext cx="1306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Promozione dei servizi offerti attraverso le </a:t>
            </a:r>
            <a:r>
              <a:rPr lang="it-IT" sz="4000" dirty="0" err="1" smtClean="0"/>
              <a:t>newsletters</a:t>
            </a:r>
            <a:r>
              <a:rPr lang="it-IT" sz="4000" dirty="0" smtClean="0"/>
              <a:t> Uisp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62742" y="8869688"/>
            <a:ext cx="1120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Promozione dei servizi offerti attraverso la </a:t>
            </a:r>
            <a:r>
              <a:rPr lang="it-IT" sz="4000" dirty="0" err="1" smtClean="0"/>
              <a:t>App</a:t>
            </a:r>
            <a:r>
              <a:rPr lang="it-IT" sz="4000" dirty="0" smtClean="0"/>
              <a:t> Uisp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5" y="4185432"/>
            <a:ext cx="662174" cy="6621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16" y="5931332"/>
            <a:ext cx="662174" cy="66217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48" y="7345293"/>
            <a:ext cx="662174" cy="6621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74" y="8953500"/>
            <a:ext cx="662174" cy="6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3781433" y="3454455"/>
            <a:ext cx="1641843" cy="18312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320"/>
              </a:lnSpc>
            </a:pPr>
            <a:endParaRPr lang="en-US" sz="3800" b="1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CasellaDiTesto 4"/>
          <p:cNvSpPr txBox="1"/>
          <p:nvPr/>
        </p:nvSpPr>
        <p:spPr>
          <a:xfrm>
            <a:off x="968171" y="4210418"/>
            <a:ext cx="1693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Appuntamenti bimensili </a:t>
            </a:r>
            <a:r>
              <a:rPr lang="it-IT" sz="4000" b="1" dirty="0" smtClean="0"/>
              <a:t>on </a:t>
            </a:r>
            <a:r>
              <a:rPr lang="it-IT" sz="4000" b="1" dirty="0"/>
              <a:t>line </a:t>
            </a:r>
            <a:r>
              <a:rPr lang="it-IT" sz="4000" b="1" dirty="0" smtClean="0"/>
              <a:t>di</a:t>
            </a:r>
            <a:r>
              <a:rPr lang="it-IT" sz="4000" b="1" dirty="0" smtClean="0"/>
              <a:t> consulenza</a:t>
            </a:r>
            <a:endParaRPr lang="it-IT" sz="4000" b="1" dirty="0"/>
          </a:p>
        </p:txBody>
      </p:sp>
      <p:sp>
        <p:nvSpPr>
          <p:cNvPr id="6" name="Rettangolo 5"/>
          <p:cNvSpPr/>
          <p:nvPr/>
        </p:nvSpPr>
        <p:spPr>
          <a:xfrm>
            <a:off x="4566625" y="1409700"/>
            <a:ext cx="85472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b="1" dirty="0" smtClean="0">
                <a:solidFill>
                  <a:srgbClr val="00B050"/>
                </a:solidFill>
                <a:latin typeface="Arial Nova Cond" pitchFamily="34" charset="0"/>
              </a:rPr>
              <a:t>S</a:t>
            </a:r>
            <a:r>
              <a:rPr lang="it-IT" sz="7200" b="1" dirty="0" smtClean="0">
                <a:latin typeface="Arial Nova Cond" pitchFamily="34" charset="0"/>
              </a:rPr>
              <a:t>PORTELLI </a:t>
            </a:r>
            <a:r>
              <a:rPr lang="it-IT" sz="9600" b="1" dirty="0" smtClean="0">
                <a:solidFill>
                  <a:schemeClr val="accent6">
                    <a:lumMod val="75000"/>
                  </a:schemeClr>
                </a:solidFill>
                <a:latin typeface="Arial Nova Cond" pitchFamily="34" charset="0"/>
              </a:rPr>
              <a:t>V</a:t>
            </a:r>
            <a:r>
              <a:rPr lang="it-IT" sz="7200" b="1" dirty="0" smtClean="0">
                <a:latin typeface="Arial Nova Cond" pitchFamily="34" charset="0"/>
              </a:rPr>
              <a:t>IRTUALI</a:t>
            </a:r>
            <a:endParaRPr lang="it-IT" sz="7200" b="1" dirty="0">
              <a:latin typeface="Arial Nova Cond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8962398" y="3019641"/>
            <a:ext cx="701630" cy="869628"/>
          </a:xfrm>
          <a:prstGeom prst="downArrow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5026513" y="5152392"/>
            <a:ext cx="993287" cy="1362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38149" y="6743700"/>
            <a:ext cx="8383063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t-IT" sz="3200" dirty="0" smtClean="0">
                <a:solidFill>
                  <a:prstClr val="black"/>
                </a:solidFill>
              </a:rPr>
              <a:t>ttivazione </a:t>
            </a:r>
            <a:r>
              <a:rPr lang="it-IT" sz="3200" dirty="0">
                <a:solidFill>
                  <a:prstClr val="black"/>
                </a:solidFill>
              </a:rPr>
              <a:t>di un processo di maggiore </a:t>
            </a:r>
            <a:r>
              <a:rPr lang="it-IT" sz="3200" b="1" dirty="0">
                <a:solidFill>
                  <a:srgbClr val="00B050"/>
                </a:solidFill>
              </a:rPr>
              <a:t>consapevolezza e </a:t>
            </a:r>
            <a:r>
              <a:rPr lang="it-IT" sz="3200" b="1" dirty="0" smtClean="0">
                <a:solidFill>
                  <a:srgbClr val="00B050"/>
                </a:solidFill>
              </a:rPr>
              <a:t>conoscenza</a:t>
            </a:r>
            <a:r>
              <a:rPr lang="it-IT" sz="3200" dirty="0" smtClean="0">
                <a:solidFill>
                  <a:prstClr val="black"/>
                </a:solidFill>
              </a:rPr>
              <a:t>, per soci e non , </a:t>
            </a:r>
            <a:r>
              <a:rPr lang="it-IT" sz="3200" dirty="0">
                <a:solidFill>
                  <a:prstClr val="black"/>
                </a:solidFill>
              </a:rPr>
              <a:t>in merito alle responsabilità e alle procedure amministrative, contabili, ecc., poste in essere dalle differenti normative che afferiscono al mondo </a:t>
            </a:r>
            <a:r>
              <a:rPr lang="it-IT" sz="3200" dirty="0" smtClean="0">
                <a:solidFill>
                  <a:prstClr val="black"/>
                </a:solidFill>
              </a:rPr>
              <a:t>sportivo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799784" y="6743700"/>
            <a:ext cx="6031015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>
                <a:solidFill>
                  <a:prstClr val="black"/>
                </a:solidFill>
              </a:rPr>
              <a:t> </a:t>
            </a:r>
            <a:r>
              <a:rPr lang="it-IT" sz="3200" b="1" dirty="0">
                <a:solidFill>
                  <a:srgbClr val="00B050"/>
                </a:solidFill>
              </a:rPr>
              <a:t>S</a:t>
            </a:r>
            <a:r>
              <a:rPr lang="it-IT" sz="3200" dirty="0" smtClean="0">
                <a:solidFill>
                  <a:prstClr val="black"/>
                </a:solidFill>
              </a:rPr>
              <a:t>viluppo </a:t>
            </a:r>
            <a:r>
              <a:rPr lang="it-IT" sz="3200" dirty="0">
                <a:solidFill>
                  <a:prstClr val="black"/>
                </a:solidFill>
              </a:rPr>
              <a:t>di un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sistema informativo </a:t>
            </a:r>
            <a:r>
              <a:rPr lang="it-IT" sz="3200" dirty="0">
                <a:solidFill>
                  <a:prstClr val="black"/>
                </a:solidFill>
              </a:rPr>
              <a:t>e di </a:t>
            </a:r>
            <a:r>
              <a:rPr lang="it-IT" sz="3200" dirty="0" smtClean="0">
                <a:solidFill>
                  <a:prstClr val="black"/>
                </a:solidFill>
              </a:rPr>
              <a:t>aggiornamento altamente </a:t>
            </a:r>
            <a:r>
              <a:rPr lang="it-IT" sz="3200" dirty="0">
                <a:solidFill>
                  <a:prstClr val="black"/>
                </a:solidFill>
              </a:rPr>
              <a:t>accessibile </a:t>
            </a:r>
            <a:r>
              <a:rPr lang="it-IT" sz="3200" dirty="0" smtClean="0">
                <a:solidFill>
                  <a:prstClr val="black"/>
                </a:solidFill>
              </a:rPr>
              <a:t>(materiali didattici e registrazione delle consulenze)</a:t>
            </a:r>
            <a:endParaRPr lang="it-IT" sz="3200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13000382" y="5152392"/>
            <a:ext cx="914400" cy="1362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13716000" y="495300"/>
            <a:ext cx="3563660" cy="1374794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05715" y="495300"/>
            <a:ext cx="2479430" cy="1249886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805714" y="3020875"/>
            <a:ext cx="10198969" cy="1411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31"/>
              </a:lnSpc>
            </a:pPr>
            <a:r>
              <a:rPr lang="en-US" sz="9354" dirty="0">
                <a:solidFill>
                  <a:srgbClr val="018440"/>
                </a:solidFill>
                <a:latin typeface="Anton"/>
                <a:ea typeface="Anton"/>
                <a:cs typeface="Anton"/>
                <a:sym typeface="Anton"/>
              </a:rPr>
              <a:t>SPORT POINT 2.0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1485900"/>
            <a:ext cx="10776964" cy="8939201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 rot="19059769">
            <a:off x="10842327" y="6854810"/>
            <a:ext cx="61799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chemeClr val="bg1"/>
                </a:solidFill>
              </a:rPr>
              <a:t>Roma, 19 settembre 2024</a:t>
            </a:r>
            <a:endParaRPr lang="it-IT" sz="4400" b="1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05715" y="8953500"/>
            <a:ext cx="261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i="1" dirty="0" smtClean="0">
                <a:latin typeface="Bahnschrift Condensed" pitchFamily="34" charset="0"/>
              </a:rPr>
              <a:t>Finanziato da</a:t>
            </a:r>
            <a:endParaRPr lang="it-IT" sz="3600" i="1" dirty="0">
              <a:latin typeface="Bahnschrift Condensed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488363"/>
            <a:ext cx="2819400" cy="157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8501" y="4847504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smtClean="0">
                <a:solidFill>
                  <a:schemeClr val="accent6">
                    <a:lumMod val="75000"/>
                  </a:schemeClr>
                </a:solidFill>
                <a:latin typeface="Anton" charset="0"/>
              </a:rPr>
              <a:t>I NUMERI</a:t>
            </a:r>
            <a:endParaRPr lang="it-IT" sz="7200" dirty="0">
              <a:solidFill>
                <a:schemeClr val="accent6">
                  <a:lumMod val="75000"/>
                </a:schemeClr>
              </a:solidFill>
              <a:latin typeface="Ant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1035" y="7229150"/>
            <a:ext cx="14845931" cy="1915690"/>
            <a:chOff x="0" y="0"/>
            <a:chExt cx="3910039" cy="504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10039" cy="504544"/>
            </a:xfrm>
            <a:custGeom>
              <a:avLst/>
              <a:gdLst/>
              <a:ahLst/>
              <a:cxnLst/>
              <a:rect l="l" t="t" r="r" b="b"/>
              <a:pathLst>
                <a:path w="3910039" h="504544">
                  <a:moveTo>
                    <a:pt x="0" y="0"/>
                  </a:moveTo>
                  <a:lnTo>
                    <a:pt x="3910039" y="0"/>
                  </a:lnTo>
                  <a:lnTo>
                    <a:pt x="3910039" y="504544"/>
                  </a:lnTo>
                  <a:lnTo>
                    <a:pt x="0" y="504544"/>
                  </a:lnTo>
                  <a:close/>
                </a:path>
              </a:pathLst>
            </a:custGeom>
            <a:solidFill>
              <a:srgbClr val="0F75BC">
                <a:alpha val="1098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10039" cy="5426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41766" y="3152042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31060" y="3152042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17703" y="3152042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04346" y="3152042"/>
            <a:ext cx="2596018" cy="2625556"/>
          </a:xfrm>
          <a:custGeom>
            <a:avLst/>
            <a:gdLst/>
            <a:ahLst/>
            <a:cxnLst/>
            <a:rect l="l" t="t" r="r" b="b"/>
            <a:pathLst>
              <a:path w="2596018" h="2625556">
                <a:moveTo>
                  <a:pt x="0" y="0"/>
                </a:moveTo>
                <a:lnTo>
                  <a:pt x="2596018" y="0"/>
                </a:lnTo>
                <a:lnTo>
                  <a:pt x="2596018" y="2625555"/>
                </a:lnTo>
                <a:lnTo>
                  <a:pt x="0" y="2625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229410" y="3454455"/>
            <a:ext cx="2020730" cy="202073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75C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6399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</a:t>
              </a:r>
              <a:endParaRPr lang="en-US" sz="63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18704" y="3454455"/>
            <a:ext cx="2020730" cy="202073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9F3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63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05347" y="3454455"/>
            <a:ext cx="2020730" cy="2020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6C34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63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591990" y="3454455"/>
            <a:ext cx="2020730" cy="202073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33A9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320"/>
                </a:lnSpc>
              </a:pPr>
              <a:r>
                <a:rPr lang="en-US" sz="3800" b="1" dirty="0" smtClean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2336</a:t>
              </a:r>
              <a:endParaRPr lang="en-US" sz="38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001407" y="1227355"/>
            <a:ext cx="8675768" cy="1200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</a:pPr>
            <a:r>
              <a:rPr lang="en-US" sz="8000" dirty="0">
                <a:solidFill>
                  <a:srgbClr val="0A75C1"/>
                </a:solidFill>
                <a:latin typeface="Anton"/>
                <a:ea typeface="Anton"/>
                <a:cs typeface="Anton"/>
                <a:sym typeface="Anton"/>
              </a:rPr>
              <a:t>SPORT POINT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92533" y="7342855"/>
            <a:ext cx="13958598" cy="165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>
                <a:solidFill>
                  <a:srgbClr val="0F75BC"/>
                </a:solidFill>
                <a:latin typeface="Poppins"/>
                <a:ea typeface="Poppins"/>
                <a:cs typeface="Poppins"/>
                <a:sym typeface="Poppins"/>
              </a:rPr>
              <a:t>Con l’entrata in vigore del Codice del Terzo Settore e con il percorso di riforma legislativa del sistema sportivo, si sono aperti nuovi scenari per il mondo sportivo di base. Attraverso il progetto sono state messe a disposizione consulenze e risposte immediate per le esigenze di Aps, Asd e Società sportive.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6026049"/>
            <a:ext cx="3972707" cy="43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Sportelli sul territorio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01407" y="6026049"/>
            <a:ext cx="3771541" cy="83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Appuntamenti</a:t>
            </a:r>
          </a:p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online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71832" y="6026049"/>
            <a:ext cx="3487759" cy="432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Sito internet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858475" y="6026049"/>
            <a:ext cx="3487759" cy="83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8"/>
              </a:lnSpc>
            </a:pPr>
            <a:r>
              <a:rPr lang="en-US" sz="2704" b="1">
                <a:solidFill>
                  <a:srgbClr val="0F75BC"/>
                </a:solidFill>
                <a:latin typeface="Poppins Bold"/>
                <a:ea typeface="Poppins Bold"/>
                <a:cs typeface="Poppins Bold"/>
                <a:sym typeface="Poppins Bold"/>
              </a:rPr>
              <a:t>Consulenze effettuate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25410" y="2266533"/>
            <a:ext cx="4227761" cy="32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 </a:t>
            </a:r>
            <a:r>
              <a:rPr lang="en-US" sz="19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Novembre</a:t>
            </a:r>
            <a:r>
              <a:rPr lang="en-US" sz="19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2021 – 31 </a:t>
            </a:r>
            <a:r>
              <a:rPr lang="en-US" sz="19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Ottobre</a:t>
            </a:r>
            <a:r>
              <a:rPr lang="en-US" sz="19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2022</a:t>
            </a:r>
          </a:p>
        </p:txBody>
      </p:sp>
      <p:sp>
        <p:nvSpPr>
          <p:cNvPr id="28" name="Freeform 24"/>
          <p:cNvSpPr/>
          <p:nvPr/>
        </p:nvSpPr>
        <p:spPr>
          <a:xfrm>
            <a:off x="14173199" y="298918"/>
            <a:ext cx="3171893" cy="1110782"/>
          </a:xfrm>
          <a:custGeom>
            <a:avLst/>
            <a:gdLst/>
            <a:ahLst/>
            <a:cxnLst/>
            <a:rect l="l" t="t" r="r" b="b"/>
            <a:pathLst>
              <a:path w="3563660" h="1374794">
                <a:moveTo>
                  <a:pt x="0" y="0"/>
                </a:moveTo>
                <a:lnTo>
                  <a:pt x="3563660" y="0"/>
                </a:lnTo>
                <a:lnTo>
                  <a:pt x="3563660" y="1374794"/>
                </a:lnTo>
                <a:lnTo>
                  <a:pt x="0" y="13747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9" name="Freeform 25"/>
          <p:cNvSpPr/>
          <p:nvPr/>
        </p:nvSpPr>
        <p:spPr>
          <a:xfrm>
            <a:off x="938066" y="423826"/>
            <a:ext cx="2076987" cy="985874"/>
          </a:xfrm>
          <a:custGeom>
            <a:avLst/>
            <a:gdLst/>
            <a:ahLst/>
            <a:cxnLst/>
            <a:rect l="l" t="t" r="r" b="b"/>
            <a:pathLst>
              <a:path w="2479430" h="1249886">
                <a:moveTo>
                  <a:pt x="0" y="0"/>
                </a:moveTo>
                <a:lnTo>
                  <a:pt x="2479431" y="0"/>
                </a:lnTo>
                <a:lnTo>
                  <a:pt x="2479431" y="1249886"/>
                </a:lnTo>
                <a:lnTo>
                  <a:pt x="0" y="1249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214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532</Words>
  <Application>Microsoft Office PowerPoint</Application>
  <PresentationFormat>Personalizzato</PresentationFormat>
  <Paragraphs>72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9" baseType="lpstr">
      <vt:lpstr>Arial</vt:lpstr>
      <vt:lpstr>Anton</vt:lpstr>
      <vt:lpstr>Arial Nova Cond</vt:lpstr>
      <vt:lpstr>Calibri</vt:lpstr>
      <vt:lpstr>Canva Sans</vt:lpstr>
      <vt:lpstr>Poppins</vt:lpstr>
      <vt:lpstr>Bahnschrift Condensed</vt:lpstr>
      <vt:lpstr>Canva Sans Bold</vt:lpstr>
      <vt:lpstr>Poppins Bold</vt:lpstr>
      <vt:lpstr>Open Sans</vt:lpstr>
      <vt:lpstr>Open Sans 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POINT 2.0</dc:title>
  <dc:creator>Layla Mousa</dc:creator>
  <cp:lastModifiedBy>Marta Giammaria</cp:lastModifiedBy>
  <cp:revision>26</cp:revision>
  <dcterms:created xsi:type="dcterms:W3CDTF">2006-08-16T00:00:00Z</dcterms:created>
  <dcterms:modified xsi:type="dcterms:W3CDTF">2024-09-18T18:34:09Z</dcterms:modified>
  <dc:identifier>DAGQoVwAxkA</dc:identifier>
</cp:coreProperties>
</file>