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70" r:id="rId15"/>
    <p:sldId id="273" r:id="rId16"/>
    <p:sldId id="269" r:id="rId17"/>
    <p:sldId id="271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7" autoAdjust="0"/>
    <p:restoredTop sz="94660"/>
  </p:normalViewPr>
  <p:slideViewPr>
    <p:cSldViewPr>
      <p:cViewPr varScale="1">
        <p:scale>
          <a:sx n="90" d="100"/>
          <a:sy n="90" d="100"/>
        </p:scale>
        <p:origin x="10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64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46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95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92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36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82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47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44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55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41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76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89EA-7DCB-4F19-A19E-1B6B32AE6FFF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64AF-FCD5-489B-82EF-A62D1C655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0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08612" y="188640"/>
            <a:ext cx="8306851" cy="398946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/>
            </a:r>
            <a:b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</a:br>
            <a:r>
              <a:rPr lang="it-IT" dirty="0">
                <a:solidFill>
                  <a:srgbClr val="7030A0"/>
                </a:solidFill>
                <a:latin typeface="Berlin Sans FB Demi" panose="020E0802020502020306" pitchFamily="34" charset="0"/>
              </a:rPr>
              <a:t/>
            </a:r>
            <a:br>
              <a:rPr lang="it-IT" dirty="0">
                <a:solidFill>
                  <a:srgbClr val="7030A0"/>
                </a:solidFill>
                <a:latin typeface="Berlin Sans FB Demi" panose="020E0802020502020306" pitchFamily="34" charset="0"/>
              </a:rPr>
            </a:br>
            <a: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/>
            </a:r>
            <a:b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</a:br>
            <a:r>
              <a:rPr lang="it-IT" sz="44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Introduzione a “Politiche di Genere e diritti UISP”</a:t>
            </a:r>
            <a:br>
              <a:rPr lang="it-IT" sz="44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</a:br>
            <a:r>
              <a:rPr lang="it-IT" sz="27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la cassetta degli attrezzi </a:t>
            </a:r>
            <a:r>
              <a:rPr lang="it-IT" sz="2700" dirty="0">
                <a:solidFill>
                  <a:srgbClr val="7030A0"/>
                </a:solidFill>
                <a:latin typeface="Berlin Sans FB Demi" panose="020E0802020502020306" pitchFamily="34" charset="0"/>
              </a:rPr>
              <a:t/>
            </a:r>
            <a:br>
              <a:rPr lang="it-IT" sz="2700" dirty="0">
                <a:solidFill>
                  <a:srgbClr val="7030A0"/>
                </a:solidFill>
                <a:latin typeface="Berlin Sans FB Demi" panose="020E0802020502020306" pitchFamily="34" charset="0"/>
              </a:rPr>
            </a:br>
            <a:r>
              <a:rPr lang="it-IT" sz="27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/>
            </a:r>
            <a:br>
              <a:rPr lang="it-IT" sz="27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</a:br>
            <a:r>
              <a:rPr lang="it-IT" sz="31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L’IMPEGNO DELL’UISP SU DIRITTO ALLO SPORT E POLITICHE DI GENERE 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/>
              <a:t> </a:t>
            </a:r>
            <a:r>
              <a:rPr lang="it-IT" sz="1800" b="1" dirty="0" smtClean="0">
                <a:solidFill>
                  <a:srgbClr val="7030A0"/>
                </a:solidFill>
              </a:rPr>
              <a:t>a </a:t>
            </a:r>
            <a:r>
              <a:rPr lang="it-IT" sz="1800" b="1" dirty="0">
                <a:solidFill>
                  <a:srgbClr val="7030A0"/>
                </a:solidFill>
              </a:rPr>
              <a:t>cura di Valeria </a:t>
            </a:r>
            <a:r>
              <a:rPr lang="it-IT" sz="1800" b="1" dirty="0" err="1">
                <a:solidFill>
                  <a:srgbClr val="7030A0"/>
                </a:solidFill>
              </a:rPr>
              <a:t>Frigerio</a:t>
            </a:r>
            <a:r>
              <a:rPr lang="it-IT" sz="18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/>
            </a:r>
            <a:br>
              <a:rPr lang="it-IT" sz="18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</a:br>
            <a:endParaRPr lang="it-IT" sz="18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 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161978"/>
            <a:ext cx="3600400" cy="2572832"/>
          </a:xfrm>
          <a:prstGeom prst="rect">
            <a:avLst/>
          </a:prstGeom>
        </p:spPr>
      </p:pic>
      <p:pic>
        <p:nvPicPr>
          <p:cNvPr id="1026" name="Picture 2" descr="SPORT UISP | Al via i campionati Uisp calcio a undici e sette per l'area  Perugia-Trasim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108613" cy="9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8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 smtClean="0"/>
              <a:t>NEGLI ANNI SI CONSOLIDA LA TRADIZIONE DEI “MARZODONNAUISP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 err="1" smtClean="0"/>
              <a:t>Feste,corse</a:t>
            </a:r>
            <a:r>
              <a:rPr lang="it-IT" altLang="it-IT" sz="4000" dirty="0" smtClean="0"/>
              <a:t>, come </a:t>
            </a:r>
            <a:r>
              <a:rPr lang="it-IT" altLang="it-IT" sz="4000" dirty="0" err="1" smtClean="0"/>
              <a:t>Rosamimosa</a:t>
            </a:r>
            <a:r>
              <a:rPr lang="it-IT" altLang="it-IT" sz="4000" dirty="0" smtClean="0"/>
              <a:t> di Firenze, giunta nel 2022 alla 35° edizione  </a:t>
            </a:r>
            <a:r>
              <a:rPr lang="it-IT" altLang="it-IT" sz="4000" dirty="0"/>
              <a:t>manifestazioni sportive, anche di sport “proibiti” (i  tornei di spada, per esempio) dibattiti, presentazione del libro e della mostra fotografica </a:t>
            </a:r>
            <a:r>
              <a:rPr lang="it-IT" altLang="it-IT" sz="4000" dirty="0" smtClean="0"/>
              <a:t> ad esso collegata a </a:t>
            </a:r>
            <a:r>
              <a:rPr lang="it-IT" altLang="it-IT" sz="4000" dirty="0"/>
              <a:t>Roma, Ferrara, Bologna, Torino, Reggio Emilia, Padova , Venezia……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4075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Carta Europea dei Diritti delle Donne nello Sport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pPr algn="just"/>
            <a:r>
              <a:rPr lang="it-IT" dirty="0"/>
              <a:t>Nel 2010-dopo 25 anni-con 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Progetto Olympia nasce </a:t>
            </a:r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Carta Europea dei Diritti </a:t>
            </a:r>
            <a:endParaRPr lang="it-IT" dirty="0" smtClean="0"/>
          </a:p>
          <a:p>
            <a:pPr algn="just"/>
            <a:r>
              <a:rPr lang="it-IT" dirty="0" smtClean="0"/>
              <a:t>delle </a:t>
            </a:r>
            <a:r>
              <a:rPr lang="it-IT" dirty="0"/>
              <a:t>Donne nello Sport </a:t>
            </a:r>
            <a:endParaRPr lang="it-IT" dirty="0" smtClean="0"/>
          </a:p>
          <a:p>
            <a:pPr algn="just"/>
            <a:r>
              <a:rPr lang="it-IT" dirty="0" smtClean="0"/>
              <a:t>confrontando </a:t>
            </a:r>
            <a:r>
              <a:rPr lang="it-IT" dirty="0"/>
              <a:t>le esperienze </a:t>
            </a:r>
            <a:endParaRPr lang="it-IT" dirty="0" smtClean="0"/>
          </a:p>
          <a:p>
            <a:pPr algn="just"/>
            <a:r>
              <a:rPr lang="it-IT" dirty="0" smtClean="0"/>
              <a:t>di </a:t>
            </a:r>
            <a:r>
              <a:rPr lang="it-IT" dirty="0"/>
              <a:t>diversi Paesi .</a:t>
            </a:r>
          </a:p>
          <a:p>
            <a:pPr algn="just"/>
            <a:endParaRPr lang="it-IT" dirty="0"/>
          </a:p>
          <a:p>
            <a:r>
              <a:rPr lang="it-IT" dirty="0"/>
              <a:t>•</a:t>
            </a:r>
            <a:r>
              <a:rPr lang="it-IT" b="1" dirty="0"/>
              <a:t>http://www.uisp.it/nazionale/aree/politichegenere/files/CARTA_ITALIANO.pdf</a:t>
            </a: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052736"/>
            <a:ext cx="583679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7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</a:t>
            </a:r>
            <a:r>
              <a:rPr lang="it-IT" b="1" dirty="0" smtClean="0"/>
              <a:t>he diventa </a:t>
            </a:r>
            <a:r>
              <a:rPr lang="it-IT" b="1" dirty="0" err="1" smtClean="0"/>
              <a:t>CartaFumetti</a:t>
            </a:r>
            <a:r>
              <a:rPr lang="it-IT" b="1" dirty="0"/>
              <a:t>..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84" y="1690688"/>
            <a:ext cx="2897756" cy="43513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956" y="1690688"/>
            <a:ext cx="3440164" cy="43513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139" y="1690689"/>
            <a:ext cx="4191661" cy="44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5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520" y="365125"/>
            <a:ext cx="5168901" cy="13255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-3339"/>
            <a:ext cx="5168901" cy="19664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1" y="2146036"/>
            <a:ext cx="8425675" cy="35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478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Con le giornaliste di </a:t>
            </a:r>
            <a:r>
              <a:rPr lang="it-IT" sz="2800" b="1" dirty="0" err="1" smtClean="0"/>
              <a:t>GiULiA</a:t>
            </a:r>
            <a:r>
              <a:rPr lang="it-IT" sz="2800" b="1" dirty="0" smtClean="0"/>
              <a:t> x informazione rispettosa delle differenze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04" y="1825625"/>
            <a:ext cx="5436791" cy="4351338"/>
          </a:xfrm>
        </p:spPr>
      </p:pic>
    </p:spTree>
    <p:extLst>
      <p:ext uri="{BB962C8B-B14F-4D97-AF65-F5344CB8AC3E}">
        <p14:creationId xmlns:p14="http://schemas.microsoft.com/office/powerpoint/2010/main" val="120019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Un po’ di filmati e videoclip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DONNE IN MOVIMENTO</a:t>
            </a:r>
          </a:p>
          <a:p>
            <a:r>
              <a:rPr lang="it-IT" dirty="0"/>
              <a:t>•https://www.youtube.com/watch?v=ex0YX50k6qw</a:t>
            </a:r>
          </a:p>
          <a:p>
            <a:endParaRPr lang="it-IT" dirty="0"/>
          </a:p>
          <a:p>
            <a:r>
              <a:rPr lang="it-IT" dirty="0"/>
              <a:t>FUTURA</a:t>
            </a:r>
          </a:p>
          <a:p>
            <a:r>
              <a:rPr lang="it-IT" dirty="0"/>
              <a:t>https://www.uisp.it/nazionale/pagina/futura</a:t>
            </a:r>
          </a:p>
          <a:p>
            <a:r>
              <a:rPr lang="it-IT" dirty="0"/>
              <a:t>DONNE , SPORT ED INCLUSIONE</a:t>
            </a:r>
          </a:p>
          <a:p>
            <a:r>
              <a:rPr lang="it-IT" dirty="0"/>
              <a:t>https://</a:t>
            </a:r>
            <a:r>
              <a:rPr lang="it-IT" dirty="0" smtClean="0"/>
              <a:t>www.uisp.it/nazionale/pagina/spin-women-la-playlist-con-le-7-storie-di-donne-sport-e-inclusione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2376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Politiche di Genere e Diritti nello sport: non solo per le donne anche per le </a:t>
            </a:r>
            <a:r>
              <a:rPr lang="it-IT" b="1" dirty="0"/>
              <a:t>persone </a:t>
            </a:r>
            <a:r>
              <a:rPr lang="it-IT" b="1" dirty="0" smtClean="0"/>
              <a:t>LGBTI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Cosa facciamo </a:t>
            </a:r>
            <a:endParaRPr lang="it-IT" b="1" dirty="0">
              <a:solidFill>
                <a:srgbClr val="7030A0"/>
              </a:solidFill>
            </a:endParaRPr>
          </a:p>
          <a:p>
            <a:r>
              <a:rPr lang="it-IT" dirty="0"/>
              <a:t>•Campagne di sensibilizzazione e progetti Europei</a:t>
            </a:r>
          </a:p>
          <a:p>
            <a:r>
              <a:rPr lang="it-IT" dirty="0"/>
              <a:t>•Tornei, attività sportive, iniziative</a:t>
            </a:r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b="1" dirty="0" smtClean="0">
                <a:solidFill>
                  <a:srgbClr val="7030A0"/>
                </a:solidFill>
              </a:rPr>
              <a:t>le </a:t>
            </a:r>
            <a:r>
              <a:rPr lang="it-IT" b="1" i="1" dirty="0" smtClean="0">
                <a:solidFill>
                  <a:srgbClr val="7030A0"/>
                </a:solidFill>
              </a:rPr>
              <a:t>Reti </a:t>
            </a:r>
            <a:r>
              <a:rPr lang="it-IT" b="1" i="1" dirty="0">
                <a:solidFill>
                  <a:srgbClr val="7030A0"/>
                </a:solidFill>
              </a:rPr>
              <a:t>con cui ci confrontiamo e collaboriamo  </a:t>
            </a:r>
            <a:endParaRPr lang="it-IT" b="1" dirty="0">
              <a:solidFill>
                <a:srgbClr val="7030A0"/>
              </a:solidFill>
            </a:endParaRPr>
          </a:p>
          <a:p>
            <a:r>
              <a:rPr lang="it-IT" i="1" dirty="0" smtClean="0"/>
              <a:t>Sinapsi </a:t>
            </a:r>
            <a:r>
              <a:rPr lang="it-IT" i="1" dirty="0"/>
              <a:t>–Università Federico II-</a:t>
            </a:r>
            <a:r>
              <a:rPr lang="it-IT" i="1" dirty="0" err="1"/>
              <a:t>Partenopehttp</a:t>
            </a:r>
            <a:r>
              <a:rPr lang="it-IT" i="1" dirty="0"/>
              <a:t>://www.sinapsi.unina.it/cultura_differenze</a:t>
            </a:r>
            <a:endParaRPr lang="it-IT" dirty="0"/>
          </a:p>
          <a:p>
            <a:r>
              <a:rPr lang="it-IT" i="1" dirty="0"/>
              <a:t>Arci Gay https://www.arcigay.it/</a:t>
            </a:r>
            <a:endParaRPr lang="it-IT" dirty="0"/>
          </a:p>
          <a:p>
            <a:r>
              <a:rPr lang="it-IT" i="1" dirty="0"/>
              <a:t>Rete </a:t>
            </a:r>
            <a:r>
              <a:rPr lang="it-IT" i="1" dirty="0" err="1"/>
              <a:t>Lenford</a:t>
            </a:r>
            <a:r>
              <a:rPr lang="it-IT" i="1" dirty="0"/>
              <a:t>–Avvocatura per i Diritti LGBTI</a:t>
            </a:r>
            <a:endParaRPr lang="it-IT" dirty="0"/>
          </a:p>
          <a:p>
            <a:r>
              <a:rPr lang="it-IT" i="1" dirty="0"/>
              <a:t>Reti di Associazione del territorio come Torino </a:t>
            </a:r>
            <a:r>
              <a:rPr lang="it-IT" i="1" dirty="0" err="1"/>
              <a:t>Pride</a:t>
            </a:r>
            <a:r>
              <a:rPr lang="it-IT" i="1" dirty="0"/>
              <a:t>, Marche </a:t>
            </a:r>
            <a:r>
              <a:rPr lang="it-IT" i="1" dirty="0" err="1"/>
              <a:t>Pride</a:t>
            </a:r>
            <a:r>
              <a:rPr lang="it-IT" i="1" dirty="0"/>
              <a:t> , Brescia....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058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Alcune iniziative 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376" y="2054769"/>
            <a:ext cx="3169568" cy="21674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3" y="4085095"/>
            <a:ext cx="3744415" cy="26628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1669825"/>
            <a:ext cx="3504343" cy="24361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7" y="4228345"/>
            <a:ext cx="5040560" cy="2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/>
              <a:t>Dalla collaborazione con </a:t>
            </a:r>
            <a:r>
              <a:rPr lang="it-IT" b="1" i="1" dirty="0"/>
              <a:t>Sinapsi –Università Federico </a:t>
            </a:r>
            <a:r>
              <a:rPr lang="it-IT" b="1" i="1" dirty="0" smtClean="0"/>
              <a:t>II nasce anche un libro</a:t>
            </a:r>
            <a:endParaRPr lang="it-IT" b="1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803674"/>
            <a:ext cx="3600400" cy="4536504"/>
          </a:xfrm>
        </p:spPr>
      </p:pic>
    </p:spTree>
    <p:extLst>
      <p:ext uri="{BB962C8B-B14F-4D97-AF65-F5344CB8AC3E}">
        <p14:creationId xmlns:p14="http://schemas.microsoft.com/office/powerpoint/2010/main" val="253501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soprattutto il tesseramento ALIAS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just">
              <a:buNone/>
            </a:pPr>
            <a:r>
              <a:rPr lang="it-IT" dirty="0" smtClean="0"/>
              <a:t>L’Uisp </a:t>
            </a:r>
            <a:r>
              <a:rPr lang="it-IT" dirty="0"/>
              <a:t>nel 2017 avvia il percorso per realizzare il tesseramento ALIAS per le persone transessuali. La proposta nasce dalla collaborazione tra diverse Associazioni. UISP è l’unica Associazione Sportiva che  ha deliberato questa </a:t>
            </a:r>
            <a:r>
              <a:rPr lang="it-IT" dirty="0" smtClean="0"/>
              <a:t>opportunità che permette alle persone di tesserarsi con il nome che sentono proprio anche </a:t>
            </a:r>
            <a:r>
              <a:rPr lang="it-IT" dirty="0"/>
              <a:t>durante il tortuoso cammino del cambiamento di genere. Si tratta di un tesseramento temporaneo che consente al socio di avere accesso alla pratica sportiva e di poter godere di copertura assicurativa. </a:t>
            </a:r>
            <a:br>
              <a:rPr lang="it-IT" dirty="0"/>
            </a:br>
            <a:endParaRPr lang="it-IT" dirty="0" smtClean="0"/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702910"/>
            <a:ext cx="3700130" cy="263687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48000" y="318277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it-IT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0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67257"/>
            <a:ext cx="9722296" cy="49860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altLang="it-IT" b="1" dirty="0" smtClean="0">
                <a:ea typeface="Arial Unicode MS" pitchFamily="34" charset="-128"/>
              </a:rPr>
              <a:t>Aula </a:t>
            </a:r>
            <a:r>
              <a:rPr lang="it-IT" altLang="it-IT" b="1" dirty="0">
                <a:ea typeface="Arial Unicode MS" pitchFamily="34" charset="-128"/>
              </a:rPr>
              <a:t>Magna  </a:t>
            </a:r>
            <a:r>
              <a:rPr lang="it-IT" altLang="it-IT" b="1" dirty="0" smtClean="0">
                <a:ea typeface="Arial Unicode MS" pitchFamily="34" charset="-128"/>
              </a:rPr>
              <a:t>di </a:t>
            </a:r>
            <a:r>
              <a:rPr lang="it-IT" altLang="it-IT" b="1" dirty="0" err="1" smtClean="0">
                <a:ea typeface="Arial Unicode MS" pitchFamily="34" charset="-128"/>
              </a:rPr>
              <a:t>Ca’Dolfin</a:t>
            </a:r>
            <a:r>
              <a:rPr lang="it-IT" altLang="it-IT" b="1" dirty="0" smtClean="0">
                <a:ea typeface="Arial Unicode MS" pitchFamily="34" charset="-128"/>
              </a:rPr>
              <a:t>  ( </a:t>
            </a:r>
            <a:r>
              <a:rPr lang="it-IT" altLang="it-IT" b="1" dirty="0" err="1" smtClean="0">
                <a:ea typeface="Arial Unicode MS" pitchFamily="34" charset="-128"/>
              </a:rPr>
              <a:t>Universià</a:t>
            </a:r>
            <a:r>
              <a:rPr lang="it-IT" altLang="it-IT" b="1" smtClean="0">
                <a:ea typeface="Arial Unicode MS" pitchFamily="34" charset="-128"/>
              </a:rPr>
              <a:t> </a:t>
            </a:r>
            <a:r>
              <a:rPr lang="it-IT" altLang="it-IT" b="1" smtClean="0">
                <a:ea typeface="Arial Unicode MS" pitchFamily="34" charset="-128"/>
              </a:rPr>
              <a:t>C</a:t>
            </a:r>
            <a:r>
              <a:rPr lang="it-IT" altLang="it-IT" b="1" smtClean="0">
                <a:ea typeface="Arial Unicode MS" pitchFamily="34" charset="-128"/>
              </a:rPr>
              <a:t>a’ </a:t>
            </a:r>
            <a:r>
              <a:rPr lang="it-IT" altLang="it-IT" b="1" dirty="0" err="1" smtClean="0">
                <a:ea typeface="Arial Unicode MS" pitchFamily="34" charset="-128"/>
              </a:rPr>
              <a:t>Foscari</a:t>
            </a:r>
            <a:r>
              <a:rPr lang="it-IT" altLang="it-IT" b="1" dirty="0" smtClean="0">
                <a:ea typeface="Arial Unicode MS" pitchFamily="34" charset="-128"/>
              </a:rPr>
              <a:t>)</a:t>
            </a:r>
          </a:p>
          <a:p>
            <a:pPr>
              <a:buNone/>
            </a:pPr>
            <a:r>
              <a:rPr lang="it-IT" altLang="it-IT" b="1" dirty="0" smtClean="0">
                <a:ea typeface="Arial Unicode MS" pitchFamily="34" charset="-128"/>
              </a:rPr>
              <a:t>Convegno sul calcio femminile </a:t>
            </a:r>
          </a:p>
          <a:p>
            <a:pPr>
              <a:buNone/>
            </a:pPr>
            <a:r>
              <a:rPr lang="it-IT" altLang="it-IT" b="1" dirty="0" smtClean="0">
                <a:ea typeface="Arial Unicode MS" pitchFamily="34" charset="-128"/>
              </a:rPr>
              <a:t>Venezia   </a:t>
            </a:r>
            <a:r>
              <a:rPr lang="it-IT" altLang="it-IT" b="1" dirty="0" smtClean="0">
                <a:ea typeface="Arial Unicode MS" pitchFamily="34" charset="-128"/>
              </a:rPr>
              <a:t>ottobre 1984</a:t>
            </a:r>
            <a:endParaRPr lang="it-IT" altLang="it-IT" b="1" dirty="0" smtClean="0">
              <a:ea typeface="Arial Unicode MS" pitchFamily="34" charset="-128"/>
            </a:endParaRPr>
          </a:p>
          <a:p>
            <a:pPr>
              <a:buNone/>
            </a:pPr>
            <a:r>
              <a:rPr lang="it-IT" altLang="it-IT" b="1" i="1" dirty="0" err="1" smtClean="0">
                <a:latin typeface="+mj-lt"/>
              </a:rPr>
              <a:t>ElleKappa</a:t>
            </a:r>
            <a:r>
              <a:rPr lang="it-IT" altLang="it-IT" b="1" i="1" dirty="0" smtClean="0">
                <a:latin typeface="+mj-lt"/>
              </a:rPr>
              <a:t> </a:t>
            </a:r>
            <a:r>
              <a:rPr lang="it-IT" altLang="it-IT" b="1" i="1" dirty="0">
                <a:latin typeface="+mj-lt"/>
              </a:rPr>
              <a:t>per </a:t>
            </a:r>
            <a:r>
              <a:rPr lang="it-IT" altLang="it-IT" b="1" i="1" dirty="0" smtClean="0">
                <a:latin typeface="+mj-lt"/>
              </a:rPr>
              <a:t>l’occasione ci regala un disegno originale come logo </a:t>
            </a:r>
            <a:endParaRPr lang="it-IT" i="1" dirty="0">
              <a:latin typeface="+mj-lt"/>
            </a:endParaRPr>
          </a:p>
        </p:txBody>
      </p:sp>
      <p:sp>
        <p:nvSpPr>
          <p:cNvPr id="4" name="CasellaDiTesto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94656"/>
            <a:ext cx="10515600" cy="126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 smtClean="0">
                <a:ea typeface="Arial Unicode MS" pitchFamily="34" charset="-128"/>
              </a:rPr>
              <a:t>Prima della ‘Carta’</a:t>
            </a:r>
            <a:br>
              <a:rPr lang="it-IT" altLang="it-IT" sz="2800" b="1" dirty="0" smtClean="0">
                <a:ea typeface="Arial Unicode MS" pitchFamily="34" charset="-128"/>
              </a:rPr>
            </a:br>
            <a:r>
              <a:rPr lang="it-IT" altLang="it-IT" sz="2800" b="1" dirty="0" smtClean="0">
                <a:ea typeface="Arial Unicode MS" pitchFamily="34" charset="-128"/>
              </a:rPr>
              <a:t>“QUANDO </a:t>
            </a:r>
            <a:r>
              <a:rPr lang="it-IT" altLang="it-IT" sz="2800" b="1" dirty="0">
                <a:ea typeface="Arial Unicode MS" pitchFamily="34" charset="-128"/>
              </a:rPr>
              <a:t>I CALCI LI TIRANO LE DONNE</a:t>
            </a:r>
            <a:br>
              <a:rPr lang="it-IT" altLang="it-IT" sz="2800" b="1" dirty="0">
                <a:ea typeface="Arial Unicode MS" pitchFamily="34" charset="-128"/>
              </a:rPr>
            </a:br>
            <a:endParaRPr lang="it-IT" altLang="it-IT" sz="2800" b="1" dirty="0">
              <a:latin typeface="Bradley Hand ITC" panose="03070402050302030203" pitchFamily="66" charset="0"/>
            </a:endParaRPr>
          </a:p>
        </p:txBody>
      </p:sp>
      <p:pic>
        <p:nvPicPr>
          <p:cNvPr id="7" name="Immagine 1" descr="ElleKappaUis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17031"/>
            <a:ext cx="4907979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un po’ di bibliografia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-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b="1" dirty="0"/>
              <a:t>Dati CONI –ISTAT</a:t>
            </a:r>
            <a:r>
              <a:rPr lang="it-IT" dirty="0"/>
              <a:t>https://www.coni.it/it/coni/i-numeri-dello-sport.html</a:t>
            </a:r>
          </a:p>
          <a:p>
            <a:r>
              <a:rPr lang="it-IT" dirty="0"/>
              <a:t>-Sport e Salute https://www.sportesalute.eu/studi-e-dati-dello-sport.html</a:t>
            </a:r>
          </a:p>
          <a:p>
            <a:r>
              <a:rPr lang="it-IT" dirty="0"/>
              <a:t>-Daniela Simonetti</a:t>
            </a:r>
            <a:r>
              <a:rPr lang="it-IT" b="1" dirty="0"/>
              <a:t>: Impunità di Gregge –Sesso , bugie ed omertà  nel mondo dello sport –</a:t>
            </a:r>
            <a:r>
              <a:rPr lang="it-IT" dirty="0"/>
              <a:t>Edizioni </a:t>
            </a:r>
            <a:r>
              <a:rPr lang="it-IT" dirty="0" err="1"/>
              <a:t>Chiarelettere</a:t>
            </a:r>
            <a:r>
              <a:rPr lang="it-IT" dirty="0"/>
              <a:t> 2021</a:t>
            </a:r>
          </a:p>
          <a:p>
            <a:r>
              <a:rPr lang="it-IT" dirty="0"/>
              <a:t>-Mara Cinquepalmi ( a cura di ) : </a:t>
            </a:r>
            <a:r>
              <a:rPr lang="it-IT" b="1" dirty="0"/>
              <a:t>Donne, sport e media: idee guida per una diversa informazione</a:t>
            </a:r>
            <a:r>
              <a:rPr lang="it-IT" dirty="0"/>
              <a:t>–Giulia Giornaliste 2019</a:t>
            </a:r>
          </a:p>
          <a:p>
            <a:r>
              <a:rPr lang="it-IT" dirty="0"/>
              <a:t>-Mara Cinquepalmi: </a:t>
            </a:r>
            <a:r>
              <a:rPr lang="it-IT" b="1" dirty="0"/>
              <a:t>Dispari : Storie di sport, media e discriminazioni di genere-</a:t>
            </a:r>
            <a:r>
              <a:rPr lang="it-IT" dirty="0"/>
              <a:t>Ledizioni2018</a:t>
            </a:r>
          </a:p>
          <a:p>
            <a:r>
              <a:rPr lang="it-IT" dirty="0"/>
              <a:t>-</a:t>
            </a:r>
            <a:r>
              <a:rPr lang="it-IT" dirty="0" err="1"/>
              <a:t>G.Valerio-M.Claysset-P.Valerio</a:t>
            </a:r>
            <a:r>
              <a:rPr lang="it-IT" dirty="0"/>
              <a:t>( a cura di) : </a:t>
            </a:r>
            <a:r>
              <a:rPr lang="it-IT" b="1" dirty="0"/>
              <a:t>Terzo Tempo , Fair Play-I valori dello sport per il contrasto all’omofobia e alla </a:t>
            </a:r>
            <a:r>
              <a:rPr lang="it-IT" b="1" dirty="0" err="1"/>
              <a:t>transfobia</a:t>
            </a:r>
            <a:r>
              <a:rPr lang="it-IT" b="1" dirty="0"/>
              <a:t> </a:t>
            </a:r>
            <a:r>
              <a:rPr lang="it-IT" dirty="0"/>
              <a:t>–</a:t>
            </a:r>
            <a:r>
              <a:rPr lang="it-IT" dirty="0" err="1"/>
              <a:t>Mimesis</a:t>
            </a:r>
            <a:r>
              <a:rPr lang="it-IT" dirty="0"/>
              <a:t>-quaderni di bioetica-2017</a:t>
            </a:r>
          </a:p>
          <a:p>
            <a:r>
              <a:rPr lang="it-IT" dirty="0"/>
              <a:t>-Luciano Senatori </a:t>
            </a:r>
            <a:r>
              <a:rPr lang="it-IT" b="1" dirty="0"/>
              <a:t>Parità di Genere nello Sport : una corsa ad ostacoli</a:t>
            </a:r>
            <a:r>
              <a:rPr lang="it-IT" dirty="0"/>
              <a:t>. Ediesse2015</a:t>
            </a:r>
          </a:p>
          <a:p>
            <a:r>
              <a:rPr lang="it-IT" dirty="0"/>
              <a:t>-Mauro Valeri-</a:t>
            </a:r>
            <a:r>
              <a:rPr lang="it-IT" b="1" dirty="0"/>
              <a:t>Stare ai Giochi –Olimpiadi tra discriminazioni e inclusioni</a:t>
            </a:r>
            <a:r>
              <a:rPr lang="it-IT" dirty="0"/>
              <a:t>–</a:t>
            </a:r>
            <a:r>
              <a:rPr lang="it-IT" dirty="0" err="1"/>
              <a:t>OdradekRoma</a:t>
            </a:r>
            <a:r>
              <a:rPr lang="it-IT" dirty="0"/>
              <a:t> 2012</a:t>
            </a:r>
          </a:p>
          <a:p>
            <a:r>
              <a:rPr lang="it-IT" dirty="0"/>
              <a:t>-</a:t>
            </a:r>
            <a:r>
              <a:rPr lang="it-IT" b="1" dirty="0"/>
              <a:t>Canella, Giuntini, Granata (a cura di), </a:t>
            </a:r>
            <a:r>
              <a:rPr lang="it-IT" b="1" i="1" dirty="0"/>
              <a:t>Donna e sport</a:t>
            </a:r>
            <a:r>
              <a:rPr lang="it-IT" b="1" dirty="0"/>
              <a:t>, Franco Angeli,  2019</a:t>
            </a:r>
            <a:endParaRPr lang="it-IT" dirty="0"/>
          </a:p>
          <a:p>
            <a:r>
              <a:rPr lang="it-IT" dirty="0"/>
              <a:t>•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709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Altri materiali, spunti di riflessione e documenti </a:t>
            </a:r>
            <a:r>
              <a:rPr lang="it-IT" b="1" dirty="0"/>
              <a:t>al </a:t>
            </a:r>
            <a:r>
              <a:rPr lang="it-IT" b="1" dirty="0" smtClean="0"/>
              <a:t>link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https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://www.uisp.it/nazionale/politichegenere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680" y="1825625"/>
            <a:ext cx="5024639" cy="435133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12974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Open Sans" panose="020B0606030504020204" pitchFamily="34" charset="0"/>
              </a:rPr>
              <a:t> 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83680" y="5961519"/>
            <a:ext cx="23140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Immagine JWT, Hong Kong</a:t>
            </a:r>
          </a:p>
        </p:txBody>
      </p:sp>
    </p:spTree>
    <p:extLst>
      <p:ext uri="{BB962C8B-B14F-4D97-AF65-F5344CB8AC3E}">
        <p14:creationId xmlns:p14="http://schemas.microsoft.com/office/powerpoint/2010/main" val="248401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332657"/>
            <a:ext cx="10299576" cy="936104"/>
          </a:xfrm>
        </p:spPr>
        <p:txBody>
          <a:bodyPr>
            <a:normAutofit/>
          </a:bodyPr>
          <a:lstStyle/>
          <a:p>
            <a:r>
              <a:rPr lang="it-IT" altLang="it-IT" sz="2800" b="1" dirty="0"/>
              <a:t>6 mesi dopo</a:t>
            </a:r>
            <a:r>
              <a:rPr lang="it-IT" altLang="it-IT" sz="2800" b="1" dirty="0" smtClean="0"/>
              <a:t>…</a:t>
            </a:r>
            <a:r>
              <a:rPr lang="it-IT" altLang="it-IT" sz="2800" b="1" dirty="0"/>
              <a:t> Presentiamo la ‘Carta dei diritti delle donne nello sport’:</a:t>
            </a:r>
            <a:endParaRPr lang="it-IT" sz="2800" b="1" dirty="0"/>
          </a:p>
        </p:txBody>
      </p:sp>
      <p:pic>
        <p:nvPicPr>
          <p:cNvPr id="4" name="Segnaposto contenuto 3" descr="Carta delle donne RIDIME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06612"/>
            <a:ext cx="10083552" cy="517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La </a:t>
            </a:r>
            <a:r>
              <a:rPr lang="it-IT" altLang="it-IT" dirty="0" smtClean="0"/>
              <a:t>nostra discobola</a:t>
            </a: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872" y="1967390"/>
            <a:ext cx="4752528" cy="4485945"/>
          </a:xfrm>
        </p:spPr>
      </p:pic>
    </p:spTree>
    <p:extLst>
      <p:ext uri="{BB962C8B-B14F-4D97-AF65-F5344CB8AC3E}">
        <p14:creationId xmlns:p14="http://schemas.microsoft.com/office/powerpoint/2010/main" val="1949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e </a:t>
            </a:r>
            <a:r>
              <a:rPr lang="it-IT" altLang="it-IT" dirty="0"/>
              <a:t>l’articolo </a:t>
            </a:r>
            <a:r>
              <a:rPr lang="it-IT" altLang="it-IT" dirty="0" err="1"/>
              <a:t>de”La</a:t>
            </a:r>
            <a:r>
              <a:rPr lang="it-IT" altLang="it-IT" dirty="0"/>
              <a:t> Gazzetta”</a:t>
            </a:r>
            <a:endParaRPr lang="it-IT" dirty="0"/>
          </a:p>
        </p:txBody>
      </p:sp>
      <p:pic>
        <p:nvPicPr>
          <p:cNvPr id="4" name="Segnaposto contenuto 3" descr="Gazzetta-6-03-1985 copy x slide EVIDEN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472" y="1412776"/>
            <a:ext cx="8784976" cy="5384155"/>
          </a:xfrm>
        </p:spPr>
      </p:pic>
    </p:spTree>
    <p:extLst>
      <p:ext uri="{BB962C8B-B14F-4D97-AF65-F5344CB8AC3E}">
        <p14:creationId xmlns:p14="http://schemas.microsoft.com/office/powerpoint/2010/main" val="4765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3200" b="1" dirty="0"/>
              <a:t>Il varo della ‘Carta’ intensifica i rapporti con le attività che, al femminile, non sono ammesse dal CONI….</a:t>
            </a:r>
            <a:br>
              <a:rPr lang="it-IT" altLang="it-IT" sz="3200" b="1" dirty="0"/>
            </a:b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altLang="it-IT" b="1" dirty="0" smtClean="0">
                <a:latin typeface="Berlin Sans FB" panose="020E0602020502020306" pitchFamily="34" charset="0"/>
              </a:rPr>
              <a:t>Calcio</a:t>
            </a:r>
          </a:p>
          <a:p>
            <a:r>
              <a:rPr lang="it-IT" altLang="it-IT" dirty="0" smtClean="0"/>
              <a:t>Grazie </a:t>
            </a:r>
            <a:r>
              <a:rPr lang="it-IT" altLang="it-IT" dirty="0"/>
              <a:t>al “</a:t>
            </a:r>
            <a:r>
              <a:rPr lang="it-IT" altLang="it-IT" dirty="0" err="1"/>
              <a:t>pressing”sulla</a:t>
            </a:r>
            <a:r>
              <a:rPr lang="it-IT" altLang="it-IT" dirty="0"/>
              <a:t> Federcalcio collegato al lancio della “Carta”</a:t>
            </a:r>
            <a:r>
              <a:rPr lang="it-IT" altLang="it-IT" b="1" dirty="0"/>
              <a:t> </a:t>
            </a:r>
            <a:r>
              <a:rPr lang="it-IT" altLang="it-IT" dirty="0"/>
              <a:t>nel </a:t>
            </a:r>
            <a:r>
              <a:rPr lang="it-IT" altLang="it-IT" b="1" dirty="0"/>
              <a:t>1986</a:t>
            </a:r>
            <a:r>
              <a:rPr lang="it-IT" altLang="it-IT" dirty="0"/>
              <a:t> </a:t>
            </a:r>
            <a:r>
              <a:rPr lang="it-IT" altLang="it-IT" dirty="0" smtClean="0"/>
              <a:t>a </a:t>
            </a:r>
            <a:r>
              <a:rPr lang="it-IT" altLang="it-IT" dirty="0"/>
              <a:t>FIGCF (Federazione </a:t>
            </a:r>
            <a:r>
              <a:rPr lang="it-IT" altLang="it-IT" dirty="0" err="1"/>
              <a:t>it</a:t>
            </a:r>
            <a:r>
              <a:rPr lang="it-IT" altLang="it-IT" dirty="0"/>
              <a:t>. Giuoco Calcio </a:t>
            </a:r>
            <a:r>
              <a:rPr lang="it-IT" altLang="it-IT" dirty="0" err="1"/>
              <a:t>Feminile</a:t>
            </a:r>
            <a:r>
              <a:rPr lang="it-IT" altLang="it-IT" dirty="0"/>
              <a:t>, sino ad allora osteggiata ed ostacolata dalla FIGC) confluisce definitivamente nella FIGC e viene inquadrata nella LND come Comitato Nazionale Calcio Femminile. </a:t>
            </a:r>
          </a:p>
          <a:p>
            <a:r>
              <a:rPr lang="it-IT" altLang="it-IT" b="1" dirty="0">
                <a:latin typeface="Berlin Sans FB Demi" panose="020E0802020502020306" pitchFamily="34" charset="0"/>
              </a:rPr>
              <a:t>Rugby</a:t>
            </a:r>
          </a:p>
          <a:p>
            <a:r>
              <a:rPr lang="it-IT" altLang="it-IT" dirty="0"/>
              <a:t>Nel 1985 l’UISP promuove ( e finanzia) il 1° Campionato Nazionale di Rugby Femminile (anche questa attività è sgradita e boicottata dall’omologa Federazione): è dell’88 il riconoscimento federale dell’attività ed </a:t>
            </a:r>
            <a:r>
              <a:rPr lang="it-IT" altLang="it-IT" dirty="0" smtClean="0"/>
              <a:t>il confluire </a:t>
            </a:r>
            <a:r>
              <a:rPr lang="it-IT" altLang="it-IT" dirty="0"/>
              <a:t>nella FIR dell’attività.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192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6397" y="336520"/>
            <a:ext cx="10515600" cy="1325563"/>
          </a:xfrm>
        </p:spPr>
        <p:txBody>
          <a:bodyPr/>
          <a:lstStyle/>
          <a:p>
            <a:r>
              <a:rPr lang="it-IT" altLang="it-IT" smtClean="0"/>
              <a:t>Un primo abbozzo di “Carta Europea”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2951956" cy="1099765"/>
          </a:xfrm>
        </p:spPr>
        <p:txBody>
          <a:bodyPr>
            <a:normAutofit/>
          </a:bodyPr>
          <a:lstStyle/>
          <a:p>
            <a:r>
              <a:rPr lang="it-IT" altLang="it-IT" sz="4400" dirty="0"/>
              <a:t>Strasburgo</a:t>
            </a:r>
            <a:endParaRPr lang="it-IT" sz="4400" dirty="0"/>
          </a:p>
          <a:p>
            <a:endParaRPr lang="it-IT" sz="4400" dirty="0">
              <a:latin typeface="+mj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456012" cy="3684588"/>
          </a:xfrm>
        </p:spPr>
        <p:txBody>
          <a:bodyPr/>
          <a:lstStyle/>
          <a:p>
            <a:pPr lvl="5"/>
            <a:endParaRPr lang="it-IT" altLang="it-IT" sz="2600" b="1" dirty="0">
              <a:latin typeface="Bradley Hand ITC" panose="03070402050302030203" pitchFamily="66" charset="0"/>
            </a:endParaRPr>
          </a:p>
          <a:p>
            <a:r>
              <a:rPr lang="it-IT" altLang="it-IT" b="1" dirty="0">
                <a:latin typeface="+mj-lt"/>
              </a:rPr>
              <a:t>Ottobre 1987</a:t>
            </a:r>
          </a:p>
          <a:p>
            <a:r>
              <a:rPr lang="it-IT" altLang="it-IT" b="1" dirty="0">
                <a:latin typeface="+mj-lt"/>
              </a:rPr>
              <a:t>Risoluzione Europea</a:t>
            </a:r>
          </a:p>
          <a:p>
            <a:r>
              <a:rPr lang="it-IT" altLang="it-IT" b="1" dirty="0">
                <a:latin typeface="+mj-lt"/>
              </a:rPr>
              <a:t>Su “le Donne nello sport”</a:t>
            </a:r>
          </a:p>
          <a:p>
            <a:endParaRPr lang="it-IT" dirty="0">
              <a:latin typeface="+mj-lt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>
          <a:xfrm flipH="1">
            <a:off x="5519936" y="1556793"/>
            <a:ext cx="6048672" cy="432047"/>
          </a:xfrm>
        </p:spPr>
        <p:txBody>
          <a:bodyPr>
            <a:normAutofit/>
          </a:bodyPr>
          <a:lstStyle/>
          <a:p>
            <a:r>
              <a:rPr lang="it-IT" dirty="0" smtClean="0"/>
              <a:t>Seduta del Parlamento Europeo</a:t>
            </a:r>
            <a:endParaRPr lang="it-IT" dirty="0"/>
          </a:p>
        </p:txBody>
      </p:sp>
      <p:pic>
        <p:nvPicPr>
          <p:cNvPr id="11" name="Picture 2" descr="F2E5C57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6124462" y="1987910"/>
            <a:ext cx="5276702" cy="48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UNA MAGLIA VERAMENTE ROSA</a:t>
            </a:r>
            <a:br>
              <a:rPr lang="it-IT" b="1" dirty="0"/>
            </a:br>
            <a:r>
              <a:rPr lang="it-IT" b="1" dirty="0" smtClean="0"/>
              <a:t>articolo Repubblica 29 giugno 1988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Giro d' Italia Femminile</a:t>
            </a:r>
            <a:r>
              <a:rPr lang="it-IT" dirty="0"/>
              <a:t>, prima edizione. Sulle strade che da Milano portano a Roma, attraverso otto tappe e 764 chilometri, una carovana variopinta, un centinaio di ciclisti ed il seguito che compete alla corsa che vuole essere di rango, giocano la loro scommessa e lanciano una sfida. La donna in bici, su quella da corsa, affronta scetticismo e sorrisi, per la prima volta impegnata in una grande gara a tappe, invadendo un terreno ed un immaginario collettivo tipicamente maschile. La sorpresa ai bordi della strada è palpabile, come l' immediata simpatia. Ma, sono donne!</a:t>
            </a:r>
          </a:p>
        </p:txBody>
      </p:sp>
    </p:spTree>
    <p:extLst>
      <p:ext uri="{BB962C8B-B14F-4D97-AF65-F5344CB8AC3E}">
        <p14:creationId xmlns:p14="http://schemas.microsoft.com/office/powerpoint/2010/main" val="337857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3600" b="1" dirty="0" smtClean="0"/>
              <a:t>In un  libro raccogliamo le storie di 20 sportive ( le classiche, le pioniere, le spericolate) raccontate da 18 giornaliste</a:t>
            </a:r>
            <a:endParaRPr lang="it-IT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78" y="1825625"/>
            <a:ext cx="3132643" cy="4351338"/>
          </a:xfrm>
        </p:spPr>
      </p:pic>
    </p:spTree>
    <p:extLst>
      <p:ext uri="{BB962C8B-B14F-4D97-AF65-F5344CB8AC3E}">
        <p14:creationId xmlns:p14="http://schemas.microsoft.com/office/powerpoint/2010/main" val="13885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885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Microsoft YaHei UI</vt:lpstr>
      <vt:lpstr>Arial</vt:lpstr>
      <vt:lpstr>Arial Unicode MS</vt:lpstr>
      <vt:lpstr>Berlin Sans FB</vt:lpstr>
      <vt:lpstr>Berlin Sans FB Demi</vt:lpstr>
      <vt:lpstr>Bradley Hand ITC</vt:lpstr>
      <vt:lpstr>Calibri</vt:lpstr>
      <vt:lpstr>Calibri Light</vt:lpstr>
      <vt:lpstr>Open Sans</vt:lpstr>
      <vt:lpstr>Tema di Office</vt:lpstr>
      <vt:lpstr>   Introduzione a “Politiche di Genere e diritti UISP” la cassetta degli attrezzi   L’IMPEGNO DELL’UISP SU DIRITTO ALLO SPORT E POLITICHE DI GENERE    a cura di Valeria Frigerio </vt:lpstr>
      <vt:lpstr>Prima della ‘Carta’ “QUANDO I CALCI LI TIRANO LE DONNE </vt:lpstr>
      <vt:lpstr>6 mesi dopo… Presentiamo la ‘Carta dei diritti delle donne nello sport’:</vt:lpstr>
      <vt:lpstr>La nostra discobola</vt:lpstr>
      <vt:lpstr>e l’articolo de”La Gazzetta”</vt:lpstr>
      <vt:lpstr>Il varo della ‘Carta’ intensifica i rapporti con le attività che, al femminile, non sono ammesse dal CONI…. </vt:lpstr>
      <vt:lpstr>Un primo abbozzo di “Carta Europea”</vt:lpstr>
      <vt:lpstr>UNA MAGLIA VERAMENTE ROSA articolo Repubblica 29 giugno 1988</vt:lpstr>
      <vt:lpstr>In un  libro raccogliamo le storie di 20 sportive ( le classiche, le pioniere, le spericolate) raccontate da 18 giornaliste</vt:lpstr>
      <vt:lpstr>NEGLI ANNI SI CONSOLIDA LA TRADIZIONE DEI “MARZODONNAUISP</vt:lpstr>
      <vt:lpstr>La Carta Europea dei Diritti delle Donne nello Sport</vt:lpstr>
      <vt:lpstr>che diventa CartaFumetti..</vt:lpstr>
      <vt:lpstr>Presentazione standard di PowerPoint</vt:lpstr>
      <vt:lpstr>Con le giornaliste di GiULiA x informazione rispettosa delle differenze</vt:lpstr>
      <vt:lpstr>Un po’ di filmati e videoclip</vt:lpstr>
      <vt:lpstr>Politiche di Genere e Diritti nello sport: non solo per le donne anche per le persone LGBTI</vt:lpstr>
      <vt:lpstr>Alcune iniziative </vt:lpstr>
      <vt:lpstr>Dalla collaborazione con Sinapsi –Università Federico II nasce anche un libro</vt:lpstr>
      <vt:lpstr>Ma soprattutto il tesseramento ALIAS</vt:lpstr>
      <vt:lpstr> un po’ di bibliografia - </vt:lpstr>
      <vt:lpstr>Altri materiali, spunti di riflessione e documenti al link https://www.uisp.it/nazionale/politichegenere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 “Politiche di Genere e diritti UISP” la cassetta degli attrezzi  a cura di Valeria Frigerio</dc:title>
  <dc:creator>Valeria</dc:creator>
  <cp:lastModifiedBy>Valeria</cp:lastModifiedBy>
  <cp:revision>31</cp:revision>
  <dcterms:created xsi:type="dcterms:W3CDTF">2022-03-21T15:12:49Z</dcterms:created>
  <dcterms:modified xsi:type="dcterms:W3CDTF">2022-06-15T14:42:19Z</dcterms:modified>
</cp:coreProperties>
</file>